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57" r:id="rId3"/>
    <p:sldId id="259" r:id="rId4"/>
    <p:sldId id="260" r:id="rId5"/>
    <p:sldId id="261" r:id="rId6"/>
    <p:sldId id="262" r:id="rId7"/>
    <p:sldId id="263" r:id="rId8"/>
    <p:sldId id="264" r:id="rId9"/>
    <p:sldId id="265" r:id="rId10"/>
    <p:sldId id="266" r:id="rId11"/>
    <p:sldId id="267" r:id="rId12"/>
    <p:sldId id="275" r:id="rId13"/>
    <p:sldId id="276" r:id="rId14"/>
    <p:sldId id="277" r:id="rId15"/>
    <p:sldId id="278" r:id="rId16"/>
    <p:sldId id="279" r:id="rId17"/>
    <p:sldId id="268" r:id="rId18"/>
    <p:sldId id="269" r:id="rId19"/>
    <p:sldId id="270" r:id="rId20"/>
    <p:sldId id="271" r:id="rId21"/>
    <p:sldId id="272" r:id="rId22"/>
    <p:sldId id="273" r:id="rId23"/>
    <p:sldId id="274"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23"/>
    <p:restoredTop sz="94694"/>
  </p:normalViewPr>
  <p:slideViewPr>
    <p:cSldViewPr snapToGrid="0">
      <p:cViewPr varScale="1">
        <p:scale>
          <a:sx n="119" d="100"/>
          <a:sy n="119" d="100"/>
        </p:scale>
        <p:origin x="856" y="2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5D3425-B774-4846-9253-192FE37FA1C2}" type="datetimeFigureOut">
              <a:rPr lang="en-US" smtClean="0"/>
              <a:t>4/10/24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6DDEC4-77DA-EB4F-B565-1625BDD24085}" type="slidenum">
              <a:rPr lang="en-US" smtClean="0"/>
              <a:t>‹#›</a:t>
            </a:fld>
            <a:endParaRPr lang="en-US"/>
          </a:p>
        </p:txBody>
      </p:sp>
    </p:spTree>
    <p:extLst>
      <p:ext uri="{BB962C8B-B14F-4D97-AF65-F5344CB8AC3E}">
        <p14:creationId xmlns:p14="http://schemas.microsoft.com/office/powerpoint/2010/main" val="1579651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6E555-0792-BBF9-99E5-12CAE998C8A9}"/>
              </a:ext>
            </a:extLst>
          </p:cNvPr>
          <p:cNvSpPr>
            <a:spLocks noGrp="1"/>
          </p:cNvSpPr>
          <p:nvPr>
            <p:ph type="ctrTitle"/>
          </p:nvPr>
        </p:nvSpPr>
        <p:spPr>
          <a:xfrm>
            <a:off x="1524000" y="1122363"/>
            <a:ext cx="9144000" cy="2387600"/>
          </a:xfrm>
        </p:spPr>
        <p:txBody>
          <a:bodyPr anchor="b"/>
          <a:lstStyle>
            <a:lvl1pPr algn="ctr">
              <a:defRPr sz="6000"/>
            </a:lvl1pPr>
          </a:lstStyle>
          <a:p>
            <a:r>
              <a:rPr lang="en-GB" dirty="0"/>
              <a:t>Click to edit Master title style</a:t>
            </a:r>
            <a:endParaRPr lang="en-US" dirty="0"/>
          </a:p>
        </p:txBody>
      </p:sp>
      <p:sp>
        <p:nvSpPr>
          <p:cNvPr id="3" name="Subtitle 2">
            <a:extLst>
              <a:ext uri="{FF2B5EF4-FFF2-40B4-BE49-F238E27FC236}">
                <a16:creationId xmlns:a16="http://schemas.microsoft.com/office/drawing/2014/main" id="{8A1A9901-5543-B9E0-0FCC-8C359373CC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07C36A70-0A9D-B84D-729E-F54060C6A539}"/>
              </a:ext>
            </a:extLst>
          </p:cNvPr>
          <p:cNvSpPr>
            <a:spLocks noGrp="1"/>
          </p:cNvSpPr>
          <p:nvPr>
            <p:ph type="dt" sz="half" idx="10"/>
          </p:nvPr>
        </p:nvSpPr>
        <p:spPr/>
        <p:txBody>
          <a:bodyPr/>
          <a:lstStyle/>
          <a:p>
            <a:fld id="{E08E426D-7F98-464A-83A9-132ED59CE0D8}" type="datetimeFigureOut">
              <a:rPr lang="en-US" smtClean="0"/>
              <a:t>4/10/24</a:t>
            </a:fld>
            <a:endParaRPr lang="en-US"/>
          </a:p>
        </p:txBody>
      </p:sp>
      <p:sp>
        <p:nvSpPr>
          <p:cNvPr id="5" name="Footer Placeholder 4">
            <a:extLst>
              <a:ext uri="{FF2B5EF4-FFF2-40B4-BE49-F238E27FC236}">
                <a16:creationId xmlns:a16="http://schemas.microsoft.com/office/drawing/2014/main" id="{47330183-0F49-73E5-FDB3-0BD48A0D0E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612C278-B2FF-F701-ADF5-A74824F72E8D}"/>
              </a:ext>
            </a:extLst>
          </p:cNvPr>
          <p:cNvSpPr>
            <a:spLocks noGrp="1"/>
          </p:cNvSpPr>
          <p:nvPr>
            <p:ph type="sldNum" sz="quarter" idx="12"/>
          </p:nvPr>
        </p:nvSpPr>
        <p:spPr/>
        <p:txBody>
          <a:bodyPr/>
          <a:lstStyle/>
          <a:p>
            <a:fld id="{CC9AC914-883A-EE4B-877A-13FDF1860C06}" type="slidenum">
              <a:rPr lang="en-US" smtClean="0"/>
              <a:t>‹#›</a:t>
            </a:fld>
            <a:endParaRPr lang="en-US"/>
          </a:p>
        </p:txBody>
      </p:sp>
    </p:spTree>
    <p:extLst>
      <p:ext uri="{BB962C8B-B14F-4D97-AF65-F5344CB8AC3E}">
        <p14:creationId xmlns:p14="http://schemas.microsoft.com/office/powerpoint/2010/main" val="33340344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EBE67-BBAE-48B1-4077-4529B5261094}"/>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B74FBC6-C8FD-9B17-944A-6C4064062A4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C328EFA-96B6-EFB5-DEAE-39265608985E}"/>
              </a:ext>
            </a:extLst>
          </p:cNvPr>
          <p:cNvSpPr>
            <a:spLocks noGrp="1"/>
          </p:cNvSpPr>
          <p:nvPr>
            <p:ph type="dt" sz="half" idx="10"/>
          </p:nvPr>
        </p:nvSpPr>
        <p:spPr/>
        <p:txBody>
          <a:bodyPr/>
          <a:lstStyle/>
          <a:p>
            <a:fld id="{E08E426D-7F98-464A-83A9-132ED59CE0D8}" type="datetimeFigureOut">
              <a:rPr lang="en-US" smtClean="0"/>
              <a:t>4/10/24</a:t>
            </a:fld>
            <a:endParaRPr lang="en-US"/>
          </a:p>
        </p:txBody>
      </p:sp>
      <p:sp>
        <p:nvSpPr>
          <p:cNvPr id="5" name="Footer Placeholder 4">
            <a:extLst>
              <a:ext uri="{FF2B5EF4-FFF2-40B4-BE49-F238E27FC236}">
                <a16:creationId xmlns:a16="http://schemas.microsoft.com/office/drawing/2014/main" id="{36A6ECEB-9589-AB00-EF58-4AAA72FC8E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09BF1A3-6B15-7562-947E-9E8D1E2931AD}"/>
              </a:ext>
            </a:extLst>
          </p:cNvPr>
          <p:cNvSpPr>
            <a:spLocks noGrp="1"/>
          </p:cNvSpPr>
          <p:nvPr>
            <p:ph type="sldNum" sz="quarter" idx="12"/>
          </p:nvPr>
        </p:nvSpPr>
        <p:spPr/>
        <p:txBody>
          <a:bodyPr/>
          <a:lstStyle/>
          <a:p>
            <a:fld id="{CC9AC914-883A-EE4B-877A-13FDF1860C06}" type="slidenum">
              <a:rPr lang="en-US" smtClean="0"/>
              <a:t>‹#›</a:t>
            </a:fld>
            <a:endParaRPr lang="en-US"/>
          </a:p>
        </p:txBody>
      </p:sp>
    </p:spTree>
    <p:extLst>
      <p:ext uri="{BB962C8B-B14F-4D97-AF65-F5344CB8AC3E}">
        <p14:creationId xmlns:p14="http://schemas.microsoft.com/office/powerpoint/2010/main" val="5738435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9420709-FF92-AE77-8B55-59E46508BD2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C6348B8-85B2-CEC3-7EFC-C766DB1171E9}"/>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3486B6C-F762-FD98-5DC7-8E8543769AD3}"/>
              </a:ext>
            </a:extLst>
          </p:cNvPr>
          <p:cNvSpPr>
            <a:spLocks noGrp="1"/>
          </p:cNvSpPr>
          <p:nvPr>
            <p:ph type="dt" sz="half" idx="10"/>
          </p:nvPr>
        </p:nvSpPr>
        <p:spPr/>
        <p:txBody>
          <a:bodyPr/>
          <a:lstStyle/>
          <a:p>
            <a:fld id="{E08E426D-7F98-464A-83A9-132ED59CE0D8}" type="datetimeFigureOut">
              <a:rPr lang="en-US" smtClean="0"/>
              <a:t>4/10/24</a:t>
            </a:fld>
            <a:endParaRPr lang="en-US"/>
          </a:p>
        </p:txBody>
      </p:sp>
      <p:sp>
        <p:nvSpPr>
          <p:cNvPr id="5" name="Footer Placeholder 4">
            <a:extLst>
              <a:ext uri="{FF2B5EF4-FFF2-40B4-BE49-F238E27FC236}">
                <a16:creationId xmlns:a16="http://schemas.microsoft.com/office/drawing/2014/main" id="{A6FA0C80-9632-E5EC-214C-A57C16AD637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8A65DC-7FC3-A3C3-0741-201685C61EB6}"/>
              </a:ext>
            </a:extLst>
          </p:cNvPr>
          <p:cNvSpPr>
            <a:spLocks noGrp="1"/>
          </p:cNvSpPr>
          <p:nvPr>
            <p:ph type="sldNum" sz="quarter" idx="12"/>
          </p:nvPr>
        </p:nvSpPr>
        <p:spPr/>
        <p:txBody>
          <a:bodyPr/>
          <a:lstStyle/>
          <a:p>
            <a:fld id="{CC9AC914-883A-EE4B-877A-13FDF1860C06}" type="slidenum">
              <a:rPr lang="en-US" smtClean="0"/>
              <a:t>‹#›</a:t>
            </a:fld>
            <a:endParaRPr lang="en-US"/>
          </a:p>
        </p:txBody>
      </p:sp>
    </p:spTree>
    <p:extLst>
      <p:ext uri="{BB962C8B-B14F-4D97-AF65-F5344CB8AC3E}">
        <p14:creationId xmlns:p14="http://schemas.microsoft.com/office/powerpoint/2010/main" val="35008790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F786-9E08-1E0E-5D5B-0F05C1CC8D2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45E91B4-0561-F314-C8F1-23B96F2DA2C1}"/>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CFDBA50-1AE4-AC63-7EAA-F3F5FC131E69}"/>
              </a:ext>
            </a:extLst>
          </p:cNvPr>
          <p:cNvSpPr>
            <a:spLocks noGrp="1"/>
          </p:cNvSpPr>
          <p:nvPr>
            <p:ph type="dt" sz="half" idx="10"/>
          </p:nvPr>
        </p:nvSpPr>
        <p:spPr/>
        <p:txBody>
          <a:bodyPr/>
          <a:lstStyle/>
          <a:p>
            <a:fld id="{E08E426D-7F98-464A-83A9-132ED59CE0D8}" type="datetimeFigureOut">
              <a:rPr lang="en-US" smtClean="0"/>
              <a:t>4/10/24</a:t>
            </a:fld>
            <a:endParaRPr lang="en-US"/>
          </a:p>
        </p:txBody>
      </p:sp>
      <p:sp>
        <p:nvSpPr>
          <p:cNvPr id="5" name="Footer Placeholder 4">
            <a:extLst>
              <a:ext uri="{FF2B5EF4-FFF2-40B4-BE49-F238E27FC236}">
                <a16:creationId xmlns:a16="http://schemas.microsoft.com/office/drawing/2014/main" id="{C1AD9FAF-B046-09F0-CAD4-0AB139E74B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50AB67-9047-1689-9F13-3F520218CE05}"/>
              </a:ext>
            </a:extLst>
          </p:cNvPr>
          <p:cNvSpPr>
            <a:spLocks noGrp="1"/>
          </p:cNvSpPr>
          <p:nvPr>
            <p:ph type="sldNum" sz="quarter" idx="12"/>
          </p:nvPr>
        </p:nvSpPr>
        <p:spPr/>
        <p:txBody>
          <a:bodyPr/>
          <a:lstStyle/>
          <a:p>
            <a:fld id="{CC9AC914-883A-EE4B-877A-13FDF1860C06}" type="slidenum">
              <a:rPr lang="en-US" smtClean="0"/>
              <a:t>‹#›</a:t>
            </a:fld>
            <a:endParaRPr lang="en-US"/>
          </a:p>
        </p:txBody>
      </p:sp>
    </p:spTree>
    <p:extLst>
      <p:ext uri="{BB962C8B-B14F-4D97-AF65-F5344CB8AC3E}">
        <p14:creationId xmlns:p14="http://schemas.microsoft.com/office/powerpoint/2010/main" val="3069223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DBA95-C729-E458-9F27-B2FDD9A29F5D}"/>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3A5C25F4-E0C4-B845-F5D4-81FCC36DA9A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2CEA1651-FB2C-CC5F-C110-77B11544F14A}"/>
              </a:ext>
            </a:extLst>
          </p:cNvPr>
          <p:cNvSpPr>
            <a:spLocks noGrp="1"/>
          </p:cNvSpPr>
          <p:nvPr>
            <p:ph type="dt" sz="half" idx="10"/>
          </p:nvPr>
        </p:nvSpPr>
        <p:spPr/>
        <p:txBody>
          <a:bodyPr/>
          <a:lstStyle/>
          <a:p>
            <a:fld id="{E08E426D-7F98-464A-83A9-132ED59CE0D8}" type="datetimeFigureOut">
              <a:rPr lang="en-US" smtClean="0"/>
              <a:t>4/10/24</a:t>
            </a:fld>
            <a:endParaRPr lang="en-US"/>
          </a:p>
        </p:txBody>
      </p:sp>
      <p:sp>
        <p:nvSpPr>
          <p:cNvPr id="5" name="Footer Placeholder 4">
            <a:extLst>
              <a:ext uri="{FF2B5EF4-FFF2-40B4-BE49-F238E27FC236}">
                <a16:creationId xmlns:a16="http://schemas.microsoft.com/office/drawing/2014/main" id="{57D9A929-B68A-31A6-92AB-B1ACAD455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DFA7BC-114B-CC49-C321-FEAB6DA80E8D}"/>
              </a:ext>
            </a:extLst>
          </p:cNvPr>
          <p:cNvSpPr>
            <a:spLocks noGrp="1"/>
          </p:cNvSpPr>
          <p:nvPr>
            <p:ph type="sldNum" sz="quarter" idx="12"/>
          </p:nvPr>
        </p:nvSpPr>
        <p:spPr/>
        <p:txBody>
          <a:bodyPr/>
          <a:lstStyle/>
          <a:p>
            <a:fld id="{CC9AC914-883A-EE4B-877A-13FDF1860C06}" type="slidenum">
              <a:rPr lang="en-US" smtClean="0"/>
              <a:t>‹#›</a:t>
            </a:fld>
            <a:endParaRPr lang="en-US"/>
          </a:p>
        </p:txBody>
      </p:sp>
    </p:spTree>
    <p:extLst>
      <p:ext uri="{BB962C8B-B14F-4D97-AF65-F5344CB8AC3E}">
        <p14:creationId xmlns:p14="http://schemas.microsoft.com/office/powerpoint/2010/main" val="3834937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5F06C-DA76-1F0A-E975-816D01C93104}"/>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11105FE7-AD0A-9888-7C89-E3FFABE1B434}"/>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783AF572-5AFF-5C19-59AE-CB18EC970659}"/>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9F2B3961-BEC0-A81A-82E4-6B55508D76D7}"/>
              </a:ext>
            </a:extLst>
          </p:cNvPr>
          <p:cNvSpPr>
            <a:spLocks noGrp="1"/>
          </p:cNvSpPr>
          <p:nvPr>
            <p:ph type="dt" sz="half" idx="10"/>
          </p:nvPr>
        </p:nvSpPr>
        <p:spPr/>
        <p:txBody>
          <a:bodyPr/>
          <a:lstStyle/>
          <a:p>
            <a:fld id="{E08E426D-7F98-464A-83A9-132ED59CE0D8}" type="datetimeFigureOut">
              <a:rPr lang="en-US" smtClean="0"/>
              <a:t>4/10/24</a:t>
            </a:fld>
            <a:endParaRPr lang="en-US"/>
          </a:p>
        </p:txBody>
      </p:sp>
      <p:sp>
        <p:nvSpPr>
          <p:cNvPr id="6" name="Footer Placeholder 5">
            <a:extLst>
              <a:ext uri="{FF2B5EF4-FFF2-40B4-BE49-F238E27FC236}">
                <a16:creationId xmlns:a16="http://schemas.microsoft.com/office/drawing/2014/main" id="{486160CC-0D49-1A36-0BB4-B52F8F03C1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1C926C-E84D-5E8F-43C6-749B4CE3A3F1}"/>
              </a:ext>
            </a:extLst>
          </p:cNvPr>
          <p:cNvSpPr>
            <a:spLocks noGrp="1"/>
          </p:cNvSpPr>
          <p:nvPr>
            <p:ph type="sldNum" sz="quarter" idx="12"/>
          </p:nvPr>
        </p:nvSpPr>
        <p:spPr/>
        <p:txBody>
          <a:bodyPr/>
          <a:lstStyle/>
          <a:p>
            <a:fld id="{CC9AC914-883A-EE4B-877A-13FDF1860C06}" type="slidenum">
              <a:rPr lang="en-US" smtClean="0"/>
              <a:t>‹#›</a:t>
            </a:fld>
            <a:endParaRPr lang="en-US"/>
          </a:p>
        </p:txBody>
      </p:sp>
    </p:spTree>
    <p:extLst>
      <p:ext uri="{BB962C8B-B14F-4D97-AF65-F5344CB8AC3E}">
        <p14:creationId xmlns:p14="http://schemas.microsoft.com/office/powerpoint/2010/main" val="3165062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27BB4-6468-BC52-13DB-9D2548E81EE9}"/>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9B0E40CC-2788-8EF3-1685-01D918778D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929C5B71-8BF3-4555-33D1-CD434565FE0C}"/>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56A72503-4B46-9BEF-B1E2-E7BBF8A391E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553126E-D477-9554-107A-9425E855D18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BA23EC41-017B-AA3A-DEAA-A05CA4172835}"/>
              </a:ext>
            </a:extLst>
          </p:cNvPr>
          <p:cNvSpPr>
            <a:spLocks noGrp="1"/>
          </p:cNvSpPr>
          <p:nvPr>
            <p:ph type="dt" sz="half" idx="10"/>
          </p:nvPr>
        </p:nvSpPr>
        <p:spPr/>
        <p:txBody>
          <a:bodyPr/>
          <a:lstStyle/>
          <a:p>
            <a:fld id="{E08E426D-7F98-464A-83A9-132ED59CE0D8}" type="datetimeFigureOut">
              <a:rPr lang="en-US" smtClean="0"/>
              <a:t>4/10/24</a:t>
            </a:fld>
            <a:endParaRPr lang="en-US"/>
          </a:p>
        </p:txBody>
      </p:sp>
      <p:sp>
        <p:nvSpPr>
          <p:cNvPr id="8" name="Footer Placeholder 7">
            <a:extLst>
              <a:ext uri="{FF2B5EF4-FFF2-40B4-BE49-F238E27FC236}">
                <a16:creationId xmlns:a16="http://schemas.microsoft.com/office/drawing/2014/main" id="{5ABA0DF8-1FCF-B690-EC6A-9D19F107DD9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18C0542-1CF2-77D4-6E11-18E0510519B7}"/>
              </a:ext>
            </a:extLst>
          </p:cNvPr>
          <p:cNvSpPr>
            <a:spLocks noGrp="1"/>
          </p:cNvSpPr>
          <p:nvPr>
            <p:ph type="sldNum" sz="quarter" idx="12"/>
          </p:nvPr>
        </p:nvSpPr>
        <p:spPr/>
        <p:txBody>
          <a:bodyPr/>
          <a:lstStyle/>
          <a:p>
            <a:fld id="{CC9AC914-883A-EE4B-877A-13FDF1860C06}" type="slidenum">
              <a:rPr lang="en-US" smtClean="0"/>
              <a:t>‹#›</a:t>
            </a:fld>
            <a:endParaRPr lang="en-US"/>
          </a:p>
        </p:txBody>
      </p:sp>
    </p:spTree>
    <p:extLst>
      <p:ext uri="{BB962C8B-B14F-4D97-AF65-F5344CB8AC3E}">
        <p14:creationId xmlns:p14="http://schemas.microsoft.com/office/powerpoint/2010/main" val="32408323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634A3-F192-80D7-066C-93AF8B70468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05C9A983-260B-FDF4-AD86-ACE569062955}"/>
              </a:ext>
            </a:extLst>
          </p:cNvPr>
          <p:cNvSpPr>
            <a:spLocks noGrp="1"/>
          </p:cNvSpPr>
          <p:nvPr>
            <p:ph type="dt" sz="half" idx="10"/>
          </p:nvPr>
        </p:nvSpPr>
        <p:spPr/>
        <p:txBody>
          <a:bodyPr/>
          <a:lstStyle/>
          <a:p>
            <a:fld id="{E08E426D-7F98-464A-83A9-132ED59CE0D8}" type="datetimeFigureOut">
              <a:rPr lang="en-US" smtClean="0"/>
              <a:t>4/10/24</a:t>
            </a:fld>
            <a:endParaRPr lang="en-US"/>
          </a:p>
        </p:txBody>
      </p:sp>
      <p:sp>
        <p:nvSpPr>
          <p:cNvPr id="4" name="Footer Placeholder 3">
            <a:extLst>
              <a:ext uri="{FF2B5EF4-FFF2-40B4-BE49-F238E27FC236}">
                <a16:creationId xmlns:a16="http://schemas.microsoft.com/office/drawing/2014/main" id="{36A53E6B-2DC7-E4D6-DC1B-47820216A53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6BC4A7-0A22-5006-1590-C4993B46631E}"/>
              </a:ext>
            </a:extLst>
          </p:cNvPr>
          <p:cNvSpPr>
            <a:spLocks noGrp="1"/>
          </p:cNvSpPr>
          <p:nvPr>
            <p:ph type="sldNum" sz="quarter" idx="12"/>
          </p:nvPr>
        </p:nvSpPr>
        <p:spPr/>
        <p:txBody>
          <a:bodyPr/>
          <a:lstStyle/>
          <a:p>
            <a:fld id="{CC9AC914-883A-EE4B-877A-13FDF1860C06}" type="slidenum">
              <a:rPr lang="en-US" smtClean="0"/>
              <a:t>‹#›</a:t>
            </a:fld>
            <a:endParaRPr lang="en-US"/>
          </a:p>
        </p:txBody>
      </p:sp>
    </p:spTree>
    <p:extLst>
      <p:ext uri="{BB962C8B-B14F-4D97-AF65-F5344CB8AC3E}">
        <p14:creationId xmlns:p14="http://schemas.microsoft.com/office/powerpoint/2010/main" val="487091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68B1F1A-274C-6DAA-24B6-7E5F2E66A461}"/>
              </a:ext>
            </a:extLst>
          </p:cNvPr>
          <p:cNvSpPr>
            <a:spLocks noGrp="1"/>
          </p:cNvSpPr>
          <p:nvPr>
            <p:ph type="dt" sz="half" idx="10"/>
          </p:nvPr>
        </p:nvSpPr>
        <p:spPr/>
        <p:txBody>
          <a:bodyPr/>
          <a:lstStyle/>
          <a:p>
            <a:fld id="{E08E426D-7F98-464A-83A9-132ED59CE0D8}" type="datetimeFigureOut">
              <a:rPr lang="en-US" smtClean="0"/>
              <a:t>4/10/24</a:t>
            </a:fld>
            <a:endParaRPr lang="en-US"/>
          </a:p>
        </p:txBody>
      </p:sp>
      <p:sp>
        <p:nvSpPr>
          <p:cNvPr id="3" name="Footer Placeholder 2">
            <a:extLst>
              <a:ext uri="{FF2B5EF4-FFF2-40B4-BE49-F238E27FC236}">
                <a16:creationId xmlns:a16="http://schemas.microsoft.com/office/drawing/2014/main" id="{0C256344-1955-421D-2F70-F07A84C6CD7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CAE4259-047A-8C48-33DF-8E3979193EE6}"/>
              </a:ext>
            </a:extLst>
          </p:cNvPr>
          <p:cNvSpPr>
            <a:spLocks noGrp="1"/>
          </p:cNvSpPr>
          <p:nvPr>
            <p:ph type="sldNum" sz="quarter" idx="12"/>
          </p:nvPr>
        </p:nvSpPr>
        <p:spPr/>
        <p:txBody>
          <a:bodyPr/>
          <a:lstStyle/>
          <a:p>
            <a:fld id="{CC9AC914-883A-EE4B-877A-13FDF1860C06}" type="slidenum">
              <a:rPr lang="en-US" smtClean="0"/>
              <a:t>‹#›</a:t>
            </a:fld>
            <a:endParaRPr lang="en-US"/>
          </a:p>
        </p:txBody>
      </p:sp>
    </p:spTree>
    <p:extLst>
      <p:ext uri="{BB962C8B-B14F-4D97-AF65-F5344CB8AC3E}">
        <p14:creationId xmlns:p14="http://schemas.microsoft.com/office/powerpoint/2010/main" val="1252205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BC614-D81E-9E5A-2466-97F442D72138}"/>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3F18560-50C7-A06A-578B-0302773437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A89824F-C078-209C-C749-5FFD767045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2B32699-26A5-1D08-4C38-D7F1C9312D20}"/>
              </a:ext>
            </a:extLst>
          </p:cNvPr>
          <p:cNvSpPr>
            <a:spLocks noGrp="1"/>
          </p:cNvSpPr>
          <p:nvPr>
            <p:ph type="dt" sz="half" idx="10"/>
          </p:nvPr>
        </p:nvSpPr>
        <p:spPr/>
        <p:txBody>
          <a:bodyPr/>
          <a:lstStyle/>
          <a:p>
            <a:fld id="{E08E426D-7F98-464A-83A9-132ED59CE0D8}" type="datetimeFigureOut">
              <a:rPr lang="en-US" smtClean="0"/>
              <a:t>4/10/24</a:t>
            </a:fld>
            <a:endParaRPr lang="en-US"/>
          </a:p>
        </p:txBody>
      </p:sp>
      <p:sp>
        <p:nvSpPr>
          <p:cNvPr id="6" name="Footer Placeholder 5">
            <a:extLst>
              <a:ext uri="{FF2B5EF4-FFF2-40B4-BE49-F238E27FC236}">
                <a16:creationId xmlns:a16="http://schemas.microsoft.com/office/drawing/2014/main" id="{CD9DC931-A0BF-EA44-7FD0-F6F8291F9E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7C1A0DF-7F26-A395-5DA1-DC5D4EB391E5}"/>
              </a:ext>
            </a:extLst>
          </p:cNvPr>
          <p:cNvSpPr>
            <a:spLocks noGrp="1"/>
          </p:cNvSpPr>
          <p:nvPr>
            <p:ph type="sldNum" sz="quarter" idx="12"/>
          </p:nvPr>
        </p:nvSpPr>
        <p:spPr/>
        <p:txBody>
          <a:bodyPr/>
          <a:lstStyle/>
          <a:p>
            <a:fld id="{CC9AC914-883A-EE4B-877A-13FDF1860C06}" type="slidenum">
              <a:rPr lang="en-US" smtClean="0"/>
              <a:t>‹#›</a:t>
            </a:fld>
            <a:endParaRPr lang="en-US"/>
          </a:p>
        </p:txBody>
      </p:sp>
    </p:spTree>
    <p:extLst>
      <p:ext uri="{BB962C8B-B14F-4D97-AF65-F5344CB8AC3E}">
        <p14:creationId xmlns:p14="http://schemas.microsoft.com/office/powerpoint/2010/main" val="30080051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93102F-D2B0-8242-577B-97EDDBA446A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59043A3D-B20F-2F7A-24CC-C751459AD3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6C0D7CF-FE6E-4A82-7C91-8464F5AEED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4A8088E-D6FF-2FB0-39CC-5A1FB1545B42}"/>
              </a:ext>
            </a:extLst>
          </p:cNvPr>
          <p:cNvSpPr>
            <a:spLocks noGrp="1"/>
          </p:cNvSpPr>
          <p:nvPr>
            <p:ph type="dt" sz="half" idx="10"/>
          </p:nvPr>
        </p:nvSpPr>
        <p:spPr/>
        <p:txBody>
          <a:bodyPr/>
          <a:lstStyle/>
          <a:p>
            <a:fld id="{E08E426D-7F98-464A-83A9-132ED59CE0D8}" type="datetimeFigureOut">
              <a:rPr lang="en-US" smtClean="0"/>
              <a:t>4/10/24</a:t>
            </a:fld>
            <a:endParaRPr lang="en-US"/>
          </a:p>
        </p:txBody>
      </p:sp>
      <p:sp>
        <p:nvSpPr>
          <p:cNvPr id="6" name="Footer Placeholder 5">
            <a:extLst>
              <a:ext uri="{FF2B5EF4-FFF2-40B4-BE49-F238E27FC236}">
                <a16:creationId xmlns:a16="http://schemas.microsoft.com/office/drawing/2014/main" id="{1F23B328-2C05-DA4D-9AF5-9D57063D74D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047835-1371-1481-E28B-E42A8E8392FA}"/>
              </a:ext>
            </a:extLst>
          </p:cNvPr>
          <p:cNvSpPr>
            <a:spLocks noGrp="1"/>
          </p:cNvSpPr>
          <p:nvPr>
            <p:ph type="sldNum" sz="quarter" idx="12"/>
          </p:nvPr>
        </p:nvSpPr>
        <p:spPr/>
        <p:txBody>
          <a:bodyPr/>
          <a:lstStyle/>
          <a:p>
            <a:fld id="{CC9AC914-883A-EE4B-877A-13FDF1860C06}" type="slidenum">
              <a:rPr lang="en-US" smtClean="0"/>
              <a:t>‹#›</a:t>
            </a:fld>
            <a:endParaRPr lang="en-US"/>
          </a:p>
        </p:txBody>
      </p:sp>
    </p:spTree>
    <p:extLst>
      <p:ext uri="{BB962C8B-B14F-4D97-AF65-F5344CB8AC3E}">
        <p14:creationId xmlns:p14="http://schemas.microsoft.com/office/powerpoint/2010/main" val="36197620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EB3F6C7-9B6C-03B3-820B-D4781CE3E5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4C4BD9E2-69B2-AEE1-9AC9-001EF25F07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4BBAAC8-5F53-C128-2119-56BC52B147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8E426D-7F98-464A-83A9-132ED59CE0D8}" type="datetimeFigureOut">
              <a:rPr lang="en-US" smtClean="0"/>
              <a:t>4/10/24</a:t>
            </a:fld>
            <a:endParaRPr lang="en-US"/>
          </a:p>
        </p:txBody>
      </p:sp>
      <p:sp>
        <p:nvSpPr>
          <p:cNvPr id="5" name="Footer Placeholder 4">
            <a:extLst>
              <a:ext uri="{FF2B5EF4-FFF2-40B4-BE49-F238E27FC236}">
                <a16:creationId xmlns:a16="http://schemas.microsoft.com/office/drawing/2014/main" id="{43B54E0D-27F3-277A-3289-8BBC2092FE3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B041C23F-9CA4-8410-4962-16E865007F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9AC914-883A-EE4B-877A-13FDF1860C06}" type="slidenum">
              <a:rPr lang="en-US" smtClean="0"/>
              <a:t>‹#›</a:t>
            </a:fld>
            <a:endParaRPr lang="en-US"/>
          </a:p>
        </p:txBody>
      </p:sp>
      <p:pic>
        <p:nvPicPr>
          <p:cNvPr id="9" name="Picture 8" descr="A black background with orange text&#10;&#10;Description automatically generated">
            <a:extLst>
              <a:ext uri="{FF2B5EF4-FFF2-40B4-BE49-F238E27FC236}">
                <a16:creationId xmlns:a16="http://schemas.microsoft.com/office/drawing/2014/main" id="{D2D80D71-0FB6-1E75-4D54-4C984E742A95}"/>
              </a:ext>
            </a:extLst>
          </p:cNvPr>
          <p:cNvPicPr>
            <a:picLocks noChangeAspect="1"/>
          </p:cNvPicPr>
          <p:nvPr userDrawn="1"/>
        </p:nvPicPr>
        <p:blipFill>
          <a:blip r:embed="rId13"/>
          <a:stretch>
            <a:fillRect/>
          </a:stretch>
        </p:blipFill>
        <p:spPr>
          <a:xfrm>
            <a:off x="8915400" y="5578475"/>
            <a:ext cx="2438400" cy="914400"/>
          </a:xfrm>
          <a:prstGeom prst="rect">
            <a:avLst/>
          </a:prstGeom>
        </p:spPr>
      </p:pic>
    </p:spTree>
    <p:extLst>
      <p:ext uri="{BB962C8B-B14F-4D97-AF65-F5344CB8AC3E}">
        <p14:creationId xmlns:p14="http://schemas.microsoft.com/office/powerpoint/2010/main" val="6613825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758C8-61D5-6A93-5F35-357DB49438C1}"/>
              </a:ext>
            </a:extLst>
          </p:cNvPr>
          <p:cNvSpPr>
            <a:spLocks noGrp="1"/>
          </p:cNvSpPr>
          <p:nvPr>
            <p:ph type="ctrTitle"/>
          </p:nvPr>
        </p:nvSpPr>
        <p:spPr>
          <a:xfrm>
            <a:off x="3442364" y="1122363"/>
            <a:ext cx="5775207" cy="2387600"/>
          </a:xfrm>
        </p:spPr>
        <p:txBody>
          <a:bodyPr>
            <a:normAutofit/>
          </a:bodyPr>
          <a:lstStyle/>
          <a:p>
            <a:r>
              <a:rPr lang="en-US" sz="4800" b="1" dirty="0"/>
              <a:t>Email Copywriting Essentials</a:t>
            </a:r>
          </a:p>
        </p:txBody>
      </p:sp>
      <p:sp>
        <p:nvSpPr>
          <p:cNvPr id="3" name="Subtitle 2">
            <a:extLst>
              <a:ext uri="{FF2B5EF4-FFF2-40B4-BE49-F238E27FC236}">
                <a16:creationId xmlns:a16="http://schemas.microsoft.com/office/drawing/2014/main" id="{5F123374-0FE4-2BB7-4A5D-F155E56C4EA4}"/>
              </a:ext>
            </a:extLst>
          </p:cNvPr>
          <p:cNvSpPr>
            <a:spLocks noGrp="1"/>
          </p:cNvSpPr>
          <p:nvPr>
            <p:ph type="subTitle" idx="1"/>
          </p:nvPr>
        </p:nvSpPr>
        <p:spPr>
          <a:xfrm>
            <a:off x="3514219" y="3576575"/>
            <a:ext cx="5163562" cy="1655762"/>
          </a:xfrm>
        </p:spPr>
        <p:txBody>
          <a:bodyPr/>
          <a:lstStyle/>
          <a:p>
            <a:r>
              <a:rPr lang="en-US" dirty="0"/>
              <a:t>The Essential Guide to Crafting Compelling Emails That Get Results</a:t>
            </a:r>
          </a:p>
        </p:txBody>
      </p:sp>
      <p:pic>
        <p:nvPicPr>
          <p:cNvPr id="5" name="Picture 4" descr="A black background with orange text&#10;&#10;Description automatically generated">
            <a:extLst>
              <a:ext uri="{FF2B5EF4-FFF2-40B4-BE49-F238E27FC236}">
                <a16:creationId xmlns:a16="http://schemas.microsoft.com/office/drawing/2014/main" id="{A5BB101E-AA7C-88D9-DC7E-EACC92D39BB0}"/>
              </a:ext>
            </a:extLst>
          </p:cNvPr>
          <p:cNvPicPr>
            <a:picLocks noChangeAspect="1"/>
          </p:cNvPicPr>
          <p:nvPr/>
        </p:nvPicPr>
        <p:blipFill rotWithShape="1">
          <a:blip r:embed="rId2"/>
          <a:srcRect r="49569"/>
          <a:stretch/>
        </p:blipFill>
        <p:spPr>
          <a:xfrm>
            <a:off x="872358" y="4010054"/>
            <a:ext cx="4214649" cy="3133969"/>
          </a:xfrm>
          <a:prstGeom prst="rect">
            <a:avLst/>
          </a:prstGeom>
        </p:spPr>
      </p:pic>
    </p:spTree>
    <p:extLst>
      <p:ext uri="{BB962C8B-B14F-4D97-AF65-F5344CB8AC3E}">
        <p14:creationId xmlns:p14="http://schemas.microsoft.com/office/powerpoint/2010/main" val="1659553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Craft an Irresistible Subject Line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What makes a good subject line?</a:t>
            </a:r>
          </a:p>
          <a:p>
            <a:pPr lvl="1"/>
            <a:r>
              <a:rPr lang="en-US" dirty="0"/>
              <a:t>Create curiosity</a:t>
            </a:r>
          </a:p>
          <a:p>
            <a:pPr lvl="1"/>
            <a:r>
              <a:rPr lang="en-US" dirty="0"/>
              <a:t>Urgency and scarcity</a:t>
            </a:r>
          </a:p>
          <a:p>
            <a:pPr lvl="1"/>
            <a:r>
              <a:rPr lang="en-US" dirty="0"/>
              <a:t>Emotional appeal</a:t>
            </a:r>
          </a:p>
          <a:p>
            <a:pPr lvl="1"/>
            <a:r>
              <a:rPr lang="en-US" dirty="0"/>
              <a:t>Maintain clarity and relevance</a:t>
            </a:r>
          </a:p>
          <a:p>
            <a:pPr lvl="1"/>
            <a:r>
              <a:rPr lang="en-US" dirty="0"/>
              <a:t>Personalization</a:t>
            </a:r>
          </a:p>
          <a:p>
            <a:pPr lvl="1"/>
            <a:r>
              <a:rPr lang="en-US" dirty="0"/>
              <a:t>Length matters</a:t>
            </a:r>
          </a:p>
          <a:p>
            <a:pPr lvl="1"/>
            <a:r>
              <a:rPr lang="en-US" dirty="0"/>
              <a:t>Avoid spam triggers</a:t>
            </a:r>
          </a:p>
          <a:p>
            <a:endParaRPr lang="en-US" dirty="0"/>
          </a:p>
          <a:p>
            <a:pPr lvl="1"/>
            <a:endParaRPr lang="en-US" dirty="0"/>
          </a:p>
        </p:txBody>
      </p:sp>
    </p:spTree>
    <p:extLst>
      <p:ext uri="{BB962C8B-B14F-4D97-AF65-F5344CB8AC3E}">
        <p14:creationId xmlns:p14="http://schemas.microsoft.com/office/powerpoint/2010/main" val="5827417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Craft an Irresistible Subject Line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normAutofit/>
          </a:bodyPr>
          <a:lstStyle/>
          <a:p>
            <a:pPr marL="0" indent="0">
              <a:buNone/>
            </a:pPr>
            <a:r>
              <a:rPr lang="en-US" b="1" dirty="0"/>
              <a:t>Questions</a:t>
            </a:r>
          </a:p>
          <a:p>
            <a:r>
              <a:rPr lang="en-GB" dirty="0">
                <a:effectLst/>
                <a:latin typeface="Arial" panose="020B0604020202020204" pitchFamily="34" charset="0"/>
                <a:ea typeface="Arial" panose="020B0604020202020204" pitchFamily="34" charset="0"/>
              </a:rPr>
              <a:t>Questions often make for great subject lines because they make people think and interrupt their thoughts as they scroll through their inbox, thereby attracting attention.</a:t>
            </a:r>
          </a:p>
          <a:p>
            <a:r>
              <a:rPr lang="en-GB" dirty="0">
                <a:latin typeface="Arial" panose="020B0604020202020204" pitchFamily="34" charset="0"/>
                <a:ea typeface="Arial" panose="020B0604020202020204" pitchFamily="34" charset="0"/>
              </a:rPr>
              <a:t>Examples:</a:t>
            </a:r>
          </a:p>
          <a:p>
            <a:pPr lvl="1">
              <a:lnSpc>
                <a:spcPct val="120000"/>
              </a:lnSpc>
            </a:pPr>
            <a:r>
              <a:rPr lang="en-GB" sz="2000" dirty="0">
                <a:effectLst/>
                <a:latin typeface="Arial" panose="020B0604020202020204" pitchFamily="34" charset="0"/>
                <a:ea typeface="Arial" panose="020B0604020202020204" pitchFamily="34" charset="0"/>
              </a:rPr>
              <a:t>“Are you making this mistake?”</a:t>
            </a:r>
            <a:endParaRPr lang="en-GB" sz="2000" dirty="0">
              <a:effectLst/>
              <a:latin typeface="Calibri" panose="020F0502020204030204" pitchFamily="34" charset="0"/>
              <a:ea typeface="Calibri" panose="020F0502020204030204" pitchFamily="34" charset="0"/>
            </a:endParaRPr>
          </a:p>
          <a:p>
            <a:pPr lvl="1">
              <a:lnSpc>
                <a:spcPct val="120000"/>
              </a:lnSpc>
            </a:pPr>
            <a:r>
              <a:rPr lang="en-GB" sz="2000" dirty="0">
                <a:effectLst/>
                <a:latin typeface="Arial" panose="020B0604020202020204" pitchFamily="34" charset="0"/>
                <a:ea typeface="Arial" panose="020B0604020202020204" pitchFamily="34" charset="0"/>
              </a:rPr>
              <a:t>“What does success mean to you?”</a:t>
            </a:r>
            <a:endParaRPr lang="en-GB" sz="2000" dirty="0">
              <a:effectLst/>
              <a:latin typeface="Calibri" panose="020F0502020204030204" pitchFamily="34" charset="0"/>
              <a:ea typeface="Calibri" panose="020F0502020204030204" pitchFamily="34" charset="0"/>
            </a:endParaRPr>
          </a:p>
          <a:p>
            <a:pPr lvl="1">
              <a:lnSpc>
                <a:spcPct val="120000"/>
              </a:lnSpc>
            </a:pPr>
            <a:r>
              <a:rPr lang="en-GB" sz="2000" dirty="0">
                <a:effectLst/>
                <a:latin typeface="Arial" panose="020B0604020202020204" pitchFamily="34" charset="0"/>
                <a:ea typeface="Arial" panose="020B0604020202020204" pitchFamily="34" charset="0"/>
              </a:rPr>
              <a:t>“Tired of being tired? Try this”</a:t>
            </a:r>
            <a:endParaRPr lang="en-GB" sz="2000" dirty="0">
              <a:effectLst/>
              <a:latin typeface="Calibri" panose="020F0502020204030204" pitchFamily="34" charset="0"/>
              <a:ea typeface="Calibri" panose="020F0502020204030204" pitchFamily="34" charset="0"/>
            </a:endParaRPr>
          </a:p>
          <a:p>
            <a:pPr lvl="1"/>
            <a:endParaRPr lang="en-GB" dirty="0">
              <a:effectLst/>
              <a:latin typeface="Arial" panose="020B0604020202020204" pitchFamily="34" charset="0"/>
              <a:ea typeface="Arial" panose="020B0604020202020204" pitchFamily="34" charset="0"/>
            </a:endParaRPr>
          </a:p>
          <a:p>
            <a:pPr marL="0" indent="0">
              <a:buNone/>
            </a:pPr>
            <a:endParaRPr lang="en-US" dirty="0"/>
          </a:p>
          <a:p>
            <a:pPr lvl="1"/>
            <a:endParaRPr lang="en-US" dirty="0"/>
          </a:p>
        </p:txBody>
      </p:sp>
    </p:spTree>
    <p:extLst>
      <p:ext uri="{BB962C8B-B14F-4D97-AF65-F5344CB8AC3E}">
        <p14:creationId xmlns:p14="http://schemas.microsoft.com/office/powerpoint/2010/main" val="10662299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Craft an Irresistible Subject Line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normAutofit/>
          </a:bodyPr>
          <a:lstStyle/>
          <a:p>
            <a:pPr marL="0" indent="0">
              <a:buNone/>
            </a:pPr>
            <a:r>
              <a:rPr lang="en-US" b="1" dirty="0"/>
              <a:t>How-</a:t>
            </a:r>
            <a:r>
              <a:rPr lang="en-US" b="1" dirty="0" err="1"/>
              <a:t>tos</a:t>
            </a:r>
            <a:endParaRPr lang="en-US" b="1" dirty="0"/>
          </a:p>
          <a:p>
            <a:r>
              <a:rPr lang="en-GB" dirty="0">
                <a:effectLst/>
                <a:latin typeface="Arial" panose="020B0604020202020204" pitchFamily="34" charset="0"/>
                <a:ea typeface="Arial" panose="020B0604020202020204" pitchFamily="34" charset="0"/>
              </a:rPr>
              <a:t>There’s a good chance your subscribers are on your list because they want to learn from you, meaning how-</a:t>
            </a:r>
            <a:r>
              <a:rPr lang="en-GB" dirty="0" err="1">
                <a:effectLst/>
                <a:latin typeface="Arial" panose="020B0604020202020204" pitchFamily="34" charset="0"/>
                <a:ea typeface="Arial" panose="020B0604020202020204" pitchFamily="34" charset="0"/>
              </a:rPr>
              <a:t>tos</a:t>
            </a:r>
            <a:r>
              <a:rPr lang="en-GB" dirty="0">
                <a:effectLst/>
                <a:latin typeface="Arial" panose="020B0604020202020204" pitchFamily="34" charset="0"/>
                <a:ea typeface="Arial" panose="020B0604020202020204" pitchFamily="34" charset="0"/>
              </a:rPr>
              <a:t> are a great way to pique their interest and create value.</a:t>
            </a:r>
          </a:p>
          <a:p>
            <a:r>
              <a:rPr lang="en-GB" dirty="0">
                <a:latin typeface="Arial" panose="020B0604020202020204" pitchFamily="34" charset="0"/>
                <a:ea typeface="Arial" panose="020B0604020202020204" pitchFamily="34" charset="0"/>
              </a:rPr>
              <a:t>Examples:</a:t>
            </a:r>
          </a:p>
          <a:p>
            <a:pPr lvl="1">
              <a:lnSpc>
                <a:spcPct val="120000"/>
              </a:lnSpc>
            </a:pPr>
            <a:r>
              <a:rPr lang="en-GB" sz="2000" dirty="0">
                <a:effectLst/>
                <a:latin typeface="Arial" panose="020B0604020202020204" pitchFamily="34" charset="0"/>
                <a:ea typeface="Arial" panose="020B0604020202020204" pitchFamily="34" charset="0"/>
              </a:rPr>
              <a:t>“How to build your list fast”</a:t>
            </a:r>
          </a:p>
          <a:p>
            <a:pPr lvl="1">
              <a:lnSpc>
                <a:spcPct val="120000"/>
              </a:lnSpc>
            </a:pPr>
            <a:r>
              <a:rPr lang="en-GB" sz="2000" dirty="0">
                <a:latin typeface="Arial" panose="020B0604020202020204" pitchFamily="34" charset="0"/>
                <a:ea typeface="Calibri" panose="020F0502020204030204" pitchFamily="34" charset="0"/>
              </a:rPr>
              <a:t>“How to survive your next long-haul flight”</a:t>
            </a:r>
          </a:p>
          <a:p>
            <a:pPr lvl="1">
              <a:lnSpc>
                <a:spcPct val="120000"/>
              </a:lnSpc>
            </a:pPr>
            <a:r>
              <a:rPr lang="en-GB" sz="2000" dirty="0">
                <a:effectLst/>
                <a:latin typeface="Arial" panose="020B0604020202020204" pitchFamily="34" charset="0"/>
                <a:ea typeface="Calibri" panose="020F0502020204030204" pitchFamily="34" charset="0"/>
              </a:rPr>
              <a:t>“Need more clients? Here’s how to get them”</a:t>
            </a:r>
            <a:endParaRPr lang="en-GB" sz="2000" dirty="0">
              <a:effectLst/>
              <a:latin typeface="Calibri" panose="020F0502020204030204" pitchFamily="34" charset="0"/>
              <a:ea typeface="Calibri" panose="020F0502020204030204" pitchFamily="34" charset="0"/>
            </a:endParaRPr>
          </a:p>
          <a:p>
            <a:pPr lvl="1"/>
            <a:endParaRPr lang="en-GB" dirty="0">
              <a:effectLst/>
              <a:latin typeface="Arial" panose="020B0604020202020204" pitchFamily="34" charset="0"/>
              <a:ea typeface="Arial" panose="020B0604020202020204" pitchFamily="34" charset="0"/>
            </a:endParaRPr>
          </a:p>
          <a:p>
            <a:pPr marL="0" indent="0">
              <a:buNone/>
            </a:pPr>
            <a:endParaRPr lang="en-US" dirty="0"/>
          </a:p>
          <a:p>
            <a:pPr lvl="1"/>
            <a:endParaRPr lang="en-US" dirty="0"/>
          </a:p>
        </p:txBody>
      </p:sp>
    </p:spTree>
    <p:extLst>
      <p:ext uri="{BB962C8B-B14F-4D97-AF65-F5344CB8AC3E}">
        <p14:creationId xmlns:p14="http://schemas.microsoft.com/office/powerpoint/2010/main" val="2679354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Craft an Irresistible Subject Line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normAutofit/>
          </a:bodyPr>
          <a:lstStyle/>
          <a:p>
            <a:pPr marL="0" indent="0">
              <a:buNone/>
            </a:pPr>
            <a:r>
              <a:rPr lang="en-US" b="1" dirty="0"/>
              <a:t>Numbered lists</a:t>
            </a:r>
          </a:p>
          <a:p>
            <a:r>
              <a:rPr lang="en-GB" dirty="0">
                <a:latin typeface="Arial" panose="020B0604020202020204" pitchFamily="34" charset="0"/>
                <a:ea typeface="Arial" panose="020B0604020202020204" pitchFamily="34" charset="0"/>
              </a:rPr>
              <a:t>Y</a:t>
            </a:r>
            <a:r>
              <a:rPr lang="en-GB" dirty="0">
                <a:effectLst/>
                <a:latin typeface="Arial" panose="020B0604020202020204" pitchFamily="34" charset="0"/>
                <a:ea typeface="Arial" panose="020B0604020202020204" pitchFamily="34" charset="0"/>
              </a:rPr>
              <a:t>ou can use numbered lists to make it obvious you’re sending some juicy content</a:t>
            </a:r>
          </a:p>
          <a:p>
            <a:r>
              <a:rPr lang="en-GB" dirty="0">
                <a:latin typeface="Arial" panose="020B0604020202020204" pitchFamily="34" charset="0"/>
                <a:ea typeface="Arial" panose="020B0604020202020204" pitchFamily="34" charset="0"/>
              </a:rPr>
              <a:t>Examples:</a:t>
            </a:r>
          </a:p>
          <a:p>
            <a:pPr lvl="1">
              <a:lnSpc>
                <a:spcPct val="120000"/>
              </a:lnSpc>
            </a:pPr>
            <a:r>
              <a:rPr lang="en-GB" sz="2000" dirty="0">
                <a:effectLst/>
                <a:latin typeface="Arial" panose="020B0604020202020204" pitchFamily="34" charset="0"/>
                <a:ea typeface="Arial" panose="020B0604020202020204" pitchFamily="34" charset="0"/>
              </a:rPr>
              <a:t>“3 easy steps to get more sales today”</a:t>
            </a:r>
          </a:p>
          <a:p>
            <a:pPr lvl="1">
              <a:lnSpc>
                <a:spcPct val="120000"/>
              </a:lnSpc>
            </a:pPr>
            <a:r>
              <a:rPr lang="en-GB" sz="2000" dirty="0">
                <a:latin typeface="Arial" panose="020B0604020202020204" pitchFamily="34" charset="0"/>
                <a:ea typeface="Calibri" panose="020F0502020204030204" pitchFamily="34" charset="0"/>
              </a:rPr>
              <a:t>“101 ways to feel healthier”</a:t>
            </a:r>
          </a:p>
          <a:p>
            <a:pPr lvl="1">
              <a:lnSpc>
                <a:spcPct val="120000"/>
              </a:lnSpc>
            </a:pPr>
            <a:r>
              <a:rPr lang="en-GB" sz="2000" dirty="0">
                <a:effectLst/>
                <a:latin typeface="Arial" panose="020B0604020202020204" pitchFamily="34" charset="0"/>
                <a:ea typeface="Calibri" panose="020F0502020204030204" pitchFamily="34" charset="0"/>
              </a:rPr>
              <a:t>“5 eas</a:t>
            </a:r>
            <a:r>
              <a:rPr lang="en-GB" sz="2000" dirty="0">
                <a:latin typeface="Arial" panose="020B0604020202020204" pitchFamily="34" charset="0"/>
                <a:ea typeface="Calibri" panose="020F0502020204030204" pitchFamily="34" charset="0"/>
              </a:rPr>
              <a:t>y steps to your dream website”</a:t>
            </a:r>
            <a:endParaRPr lang="en-GB" sz="2000" dirty="0">
              <a:effectLst/>
              <a:latin typeface="Calibri" panose="020F0502020204030204" pitchFamily="34" charset="0"/>
              <a:ea typeface="Calibri" panose="020F0502020204030204" pitchFamily="34" charset="0"/>
            </a:endParaRPr>
          </a:p>
          <a:p>
            <a:pPr lvl="1"/>
            <a:endParaRPr lang="en-GB" dirty="0">
              <a:effectLst/>
              <a:latin typeface="Arial" panose="020B0604020202020204" pitchFamily="34" charset="0"/>
              <a:ea typeface="Arial" panose="020B0604020202020204" pitchFamily="34" charset="0"/>
            </a:endParaRPr>
          </a:p>
          <a:p>
            <a:pPr marL="0" indent="0">
              <a:buNone/>
            </a:pPr>
            <a:endParaRPr lang="en-US" dirty="0"/>
          </a:p>
          <a:p>
            <a:pPr lvl="1"/>
            <a:endParaRPr lang="en-US" dirty="0"/>
          </a:p>
        </p:txBody>
      </p:sp>
    </p:spTree>
    <p:extLst>
      <p:ext uri="{BB962C8B-B14F-4D97-AF65-F5344CB8AC3E}">
        <p14:creationId xmlns:p14="http://schemas.microsoft.com/office/powerpoint/2010/main" val="17299835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Craft an Irresistible Subject Line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normAutofit/>
          </a:bodyPr>
          <a:lstStyle/>
          <a:p>
            <a:pPr marL="0" indent="0">
              <a:buNone/>
            </a:pPr>
            <a:r>
              <a:rPr lang="en-US" b="1" dirty="0"/>
              <a:t>Announcements</a:t>
            </a:r>
          </a:p>
          <a:p>
            <a:r>
              <a:rPr lang="en-GB" dirty="0">
                <a:latin typeface="Arial" panose="020B0604020202020204" pitchFamily="34" charset="0"/>
                <a:ea typeface="Arial" panose="020B0604020202020204" pitchFamily="34" charset="0"/>
              </a:rPr>
              <a:t>Keep your subscribers in the loop about what you’re up to. As well as making them want to find out what’s inside, this tactic can make your subscribers feel like they’re part of an exclusive club. </a:t>
            </a:r>
          </a:p>
          <a:p>
            <a:r>
              <a:rPr lang="en-GB" dirty="0">
                <a:latin typeface="Arial" panose="020B0604020202020204" pitchFamily="34" charset="0"/>
                <a:ea typeface="Arial" panose="020B0604020202020204" pitchFamily="34" charset="0"/>
              </a:rPr>
              <a:t>Examples:</a:t>
            </a:r>
          </a:p>
          <a:p>
            <a:pPr lvl="1">
              <a:lnSpc>
                <a:spcPct val="120000"/>
              </a:lnSpc>
            </a:pPr>
            <a:r>
              <a:rPr lang="en-GB" sz="2000" dirty="0">
                <a:effectLst/>
                <a:ea typeface="Arial" panose="020B0604020202020204" pitchFamily="34" charset="0"/>
              </a:rPr>
              <a:t>“Bra</a:t>
            </a:r>
            <a:r>
              <a:rPr lang="en-GB" sz="2000" dirty="0">
                <a:ea typeface="Arial" panose="020B0604020202020204" pitchFamily="34" charset="0"/>
              </a:rPr>
              <a:t>nd new from me (ONLY for subscribers)”</a:t>
            </a:r>
          </a:p>
          <a:p>
            <a:pPr lvl="1">
              <a:lnSpc>
                <a:spcPct val="120000"/>
              </a:lnSpc>
            </a:pPr>
            <a:r>
              <a:rPr lang="en-GB" sz="2000" dirty="0">
                <a:effectLst/>
                <a:ea typeface="Arial" panose="020B0604020202020204" pitchFamily="34" charset="0"/>
              </a:rPr>
              <a:t>“Introducing our new app!”</a:t>
            </a:r>
            <a:endParaRPr lang="en-GB" dirty="0">
              <a:effectLst/>
              <a:ea typeface="Arial" panose="020B0604020202020204" pitchFamily="34" charset="0"/>
            </a:endParaRPr>
          </a:p>
          <a:p>
            <a:pPr marL="0" indent="0">
              <a:buNone/>
            </a:pPr>
            <a:endParaRPr lang="en-US" dirty="0"/>
          </a:p>
          <a:p>
            <a:pPr lvl="1"/>
            <a:endParaRPr lang="en-US" dirty="0"/>
          </a:p>
        </p:txBody>
      </p:sp>
    </p:spTree>
    <p:extLst>
      <p:ext uri="{BB962C8B-B14F-4D97-AF65-F5344CB8AC3E}">
        <p14:creationId xmlns:p14="http://schemas.microsoft.com/office/powerpoint/2010/main" val="34603712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Craft an Irresistible Subject Line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normAutofit/>
          </a:bodyPr>
          <a:lstStyle/>
          <a:p>
            <a:pPr marL="0" indent="0">
              <a:buNone/>
            </a:pPr>
            <a:r>
              <a:rPr lang="en-US" b="1" dirty="0"/>
              <a:t>Curiosity </a:t>
            </a:r>
          </a:p>
          <a:p>
            <a:r>
              <a:rPr lang="en-GB" dirty="0">
                <a:latin typeface="Arial" panose="020B0604020202020204" pitchFamily="34" charset="0"/>
                <a:ea typeface="Arial" panose="020B0604020202020204" pitchFamily="34" charset="0"/>
              </a:rPr>
              <a:t>We’re naturally curious creatures, so a highly effective tactic can be to create curiosity in the reader’s mind and then provide the answer in the email body. </a:t>
            </a:r>
          </a:p>
          <a:p>
            <a:r>
              <a:rPr lang="en-GB" dirty="0">
                <a:latin typeface="Arial" panose="020B0604020202020204" pitchFamily="34" charset="0"/>
                <a:ea typeface="Arial" panose="020B0604020202020204" pitchFamily="34" charset="0"/>
              </a:rPr>
              <a:t>Examples:</a:t>
            </a:r>
          </a:p>
          <a:p>
            <a:pPr lvl="1">
              <a:lnSpc>
                <a:spcPct val="120000"/>
              </a:lnSpc>
            </a:pPr>
            <a:r>
              <a:rPr lang="en-GB" sz="2000" dirty="0">
                <a:effectLst/>
                <a:ea typeface="Arial" panose="020B0604020202020204" pitchFamily="34" charset="0"/>
              </a:rPr>
              <a:t>“Well, that was unexpected!”</a:t>
            </a:r>
          </a:p>
          <a:p>
            <a:pPr lvl="1">
              <a:lnSpc>
                <a:spcPct val="120000"/>
              </a:lnSpc>
            </a:pPr>
            <a:r>
              <a:rPr lang="en-GB" sz="2000" dirty="0">
                <a:ea typeface="Arial" panose="020B0604020202020204" pitchFamily="34" charset="0"/>
              </a:rPr>
              <a:t>“Has this ever happened to you, Michelle?”</a:t>
            </a:r>
          </a:p>
          <a:p>
            <a:pPr lvl="1">
              <a:lnSpc>
                <a:spcPct val="120000"/>
              </a:lnSpc>
            </a:pPr>
            <a:r>
              <a:rPr lang="en-GB" sz="2000" dirty="0">
                <a:effectLst/>
                <a:ea typeface="Arial" panose="020B0604020202020204" pitchFamily="34" charset="0"/>
              </a:rPr>
              <a:t>“A little-known trick to instantly boost your credit score”</a:t>
            </a:r>
            <a:endParaRPr lang="en-GB" dirty="0">
              <a:effectLst/>
              <a:ea typeface="Arial" panose="020B0604020202020204" pitchFamily="34" charset="0"/>
            </a:endParaRPr>
          </a:p>
          <a:p>
            <a:pPr marL="0" indent="0">
              <a:buNone/>
            </a:pPr>
            <a:endParaRPr lang="en-US" dirty="0"/>
          </a:p>
          <a:p>
            <a:pPr lvl="1"/>
            <a:endParaRPr lang="en-US" dirty="0"/>
          </a:p>
        </p:txBody>
      </p:sp>
    </p:spTree>
    <p:extLst>
      <p:ext uri="{BB962C8B-B14F-4D97-AF65-F5344CB8AC3E}">
        <p14:creationId xmlns:p14="http://schemas.microsoft.com/office/powerpoint/2010/main" val="25956489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Craft an Irresistible Subject Line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normAutofit/>
          </a:bodyPr>
          <a:lstStyle/>
          <a:p>
            <a:pPr marL="0" indent="0">
              <a:buNone/>
            </a:pPr>
            <a:r>
              <a:rPr lang="en-US" b="1" dirty="0"/>
              <a:t>Scarcity</a:t>
            </a:r>
          </a:p>
          <a:p>
            <a:r>
              <a:rPr lang="en-GB" dirty="0">
                <a:latin typeface="Arial" panose="020B0604020202020204" pitchFamily="34" charset="0"/>
                <a:ea typeface="Arial" panose="020B0604020202020204" pitchFamily="34" charset="0"/>
              </a:rPr>
              <a:t>You can capitalise on people’s fear of missing out by crafting subject lines that create a sense of scarcity and urgency.</a:t>
            </a:r>
          </a:p>
          <a:p>
            <a:r>
              <a:rPr lang="en-GB" dirty="0">
                <a:latin typeface="Arial" panose="020B0604020202020204" pitchFamily="34" charset="0"/>
                <a:ea typeface="Arial" panose="020B0604020202020204" pitchFamily="34" charset="0"/>
              </a:rPr>
              <a:t>Examples:</a:t>
            </a:r>
          </a:p>
          <a:p>
            <a:pPr lvl="1">
              <a:lnSpc>
                <a:spcPct val="120000"/>
              </a:lnSpc>
            </a:pPr>
            <a:r>
              <a:rPr lang="en-GB" sz="2000" dirty="0">
                <a:effectLst/>
                <a:ea typeface="Arial" panose="020B0604020202020204" pitchFamily="34" charset="0"/>
              </a:rPr>
              <a:t>“Hurry! Doors close at midnight”</a:t>
            </a:r>
          </a:p>
          <a:p>
            <a:pPr lvl="1">
              <a:lnSpc>
                <a:spcPct val="120000"/>
              </a:lnSpc>
            </a:pPr>
            <a:r>
              <a:rPr lang="en-GB" sz="2000" dirty="0">
                <a:ea typeface="Arial" panose="020B0604020202020204" pitchFamily="34" charset="0"/>
              </a:rPr>
              <a:t>“Only 2 spots left and then this closes forever”</a:t>
            </a:r>
          </a:p>
          <a:p>
            <a:pPr lvl="1">
              <a:lnSpc>
                <a:spcPct val="120000"/>
              </a:lnSpc>
            </a:pPr>
            <a:r>
              <a:rPr lang="en-GB" sz="2000" dirty="0">
                <a:effectLst/>
                <a:ea typeface="Arial" panose="020B0604020202020204" pitchFamily="34" charset="0"/>
              </a:rPr>
              <a:t>“25% </a:t>
            </a:r>
            <a:r>
              <a:rPr lang="en-GB" sz="2000" dirty="0">
                <a:ea typeface="Arial" panose="020B0604020202020204" pitchFamily="34" charset="0"/>
              </a:rPr>
              <a:t>off – only 24 hrs left”</a:t>
            </a:r>
            <a:endParaRPr lang="en-GB" dirty="0">
              <a:effectLst/>
              <a:ea typeface="Arial" panose="020B0604020202020204" pitchFamily="34" charset="0"/>
            </a:endParaRPr>
          </a:p>
          <a:p>
            <a:pPr marL="0" indent="0">
              <a:buNone/>
            </a:pPr>
            <a:endParaRPr lang="en-US" dirty="0"/>
          </a:p>
          <a:p>
            <a:pPr lvl="1"/>
            <a:endParaRPr lang="en-US" dirty="0"/>
          </a:p>
        </p:txBody>
      </p:sp>
    </p:spTree>
    <p:extLst>
      <p:ext uri="{BB962C8B-B14F-4D97-AF65-F5344CB8AC3E}">
        <p14:creationId xmlns:p14="http://schemas.microsoft.com/office/powerpoint/2010/main" val="1780764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Craft an Irresistible Subject Line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Importance of A/B split testing – can help you know what works and maximize your open rate</a:t>
            </a:r>
          </a:p>
          <a:p>
            <a:r>
              <a:rPr lang="en-US" dirty="0"/>
              <a:t>Don’t forget the preview text – another opportunity to stand out in inboxes</a:t>
            </a:r>
          </a:p>
          <a:p>
            <a:endParaRPr lang="en-US" dirty="0"/>
          </a:p>
          <a:p>
            <a:pPr lvl="1"/>
            <a:endParaRPr lang="en-US" dirty="0"/>
          </a:p>
        </p:txBody>
      </p:sp>
    </p:spTree>
    <p:extLst>
      <p:ext uri="{BB962C8B-B14F-4D97-AF65-F5344CB8AC3E}">
        <p14:creationId xmlns:p14="http://schemas.microsoft.com/office/powerpoint/2010/main" val="22252438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Write Engaging Body Copy</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Keep them reading by giving them what they want in an engaging manner and encouraging them to take the desired action</a:t>
            </a:r>
          </a:p>
          <a:p>
            <a:r>
              <a:rPr lang="en-US" dirty="0"/>
              <a:t>Subject line and body copy should be in close alignment with each other – don’t use a clickbait headline and then launch into unrelated content</a:t>
            </a:r>
          </a:p>
          <a:p>
            <a:r>
              <a:rPr lang="en-US" dirty="0"/>
              <a:t>Job of each sentence is to motivate them to read the next one</a:t>
            </a:r>
          </a:p>
          <a:p>
            <a:endParaRPr lang="en-US" dirty="0"/>
          </a:p>
          <a:p>
            <a:pPr lvl="1"/>
            <a:endParaRPr lang="en-US" dirty="0"/>
          </a:p>
        </p:txBody>
      </p:sp>
    </p:spTree>
    <p:extLst>
      <p:ext uri="{BB962C8B-B14F-4D97-AF65-F5344CB8AC3E}">
        <p14:creationId xmlns:p14="http://schemas.microsoft.com/office/powerpoint/2010/main" val="13074852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Write Engaging Body Copy</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Remember: know your audience!</a:t>
            </a:r>
          </a:p>
          <a:p>
            <a:r>
              <a:rPr lang="en-US" dirty="0"/>
              <a:t>Make it about them, not about you</a:t>
            </a:r>
          </a:p>
          <a:p>
            <a:r>
              <a:rPr lang="en-US" dirty="0"/>
              <a:t>Think benefits, not features</a:t>
            </a:r>
          </a:p>
          <a:p>
            <a:pPr lvl="1"/>
            <a:r>
              <a:rPr lang="en-US" dirty="0"/>
              <a:t>Use the ‘so what?’ question to instantly make your emails more compelling</a:t>
            </a:r>
          </a:p>
          <a:p>
            <a:r>
              <a:rPr lang="en-US" dirty="0"/>
              <a:t>Importance of strong opening</a:t>
            </a:r>
          </a:p>
          <a:p>
            <a:pPr lvl="1"/>
            <a:r>
              <a:rPr lang="en-US" dirty="0"/>
              <a:t>Attention-grabbing statement or question</a:t>
            </a:r>
          </a:p>
          <a:p>
            <a:pPr lvl="1"/>
            <a:r>
              <a:rPr lang="en-US" dirty="0"/>
              <a:t>Address pain points or needs</a:t>
            </a:r>
          </a:p>
          <a:p>
            <a:pPr lvl="1"/>
            <a:r>
              <a:rPr lang="en-US" dirty="0"/>
              <a:t>Personalization</a:t>
            </a:r>
          </a:p>
          <a:p>
            <a:endParaRPr lang="en-US" dirty="0"/>
          </a:p>
          <a:p>
            <a:pPr lvl="1"/>
            <a:endParaRPr lang="en-US" dirty="0"/>
          </a:p>
        </p:txBody>
      </p:sp>
    </p:spTree>
    <p:extLst>
      <p:ext uri="{BB962C8B-B14F-4D97-AF65-F5344CB8AC3E}">
        <p14:creationId xmlns:p14="http://schemas.microsoft.com/office/powerpoint/2010/main" val="20811231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The Power of Email</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Email marketing is still hugely effective – even after all these years</a:t>
            </a:r>
          </a:p>
          <a:p>
            <a:r>
              <a:rPr lang="en-US" b="1" dirty="0"/>
              <a:t>BUT writing effective emails is a lot harder than it first seems…</a:t>
            </a:r>
          </a:p>
          <a:p>
            <a:r>
              <a:rPr lang="en-US" dirty="0"/>
              <a:t>Learn copywriting to write effective emails that generate results</a:t>
            </a:r>
          </a:p>
        </p:txBody>
      </p:sp>
    </p:spTree>
    <p:extLst>
      <p:ext uri="{BB962C8B-B14F-4D97-AF65-F5344CB8AC3E}">
        <p14:creationId xmlns:p14="http://schemas.microsoft.com/office/powerpoint/2010/main" val="19336847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Write Engaging Body Copy</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Utilize storytelling</a:t>
            </a:r>
          </a:p>
          <a:p>
            <a:r>
              <a:rPr lang="en-US" dirty="0"/>
              <a:t>Write your email for ONE person</a:t>
            </a:r>
          </a:p>
          <a:p>
            <a:r>
              <a:rPr lang="en-US" dirty="0"/>
              <a:t>Craft a compelling call-to-action – make it clear exactly what you want people to do</a:t>
            </a:r>
          </a:p>
          <a:p>
            <a:endParaRPr lang="en-US" dirty="0"/>
          </a:p>
          <a:p>
            <a:pPr lvl="1"/>
            <a:endParaRPr lang="en-US" dirty="0"/>
          </a:p>
        </p:txBody>
      </p:sp>
    </p:spTree>
    <p:extLst>
      <p:ext uri="{BB962C8B-B14F-4D97-AF65-F5344CB8AC3E}">
        <p14:creationId xmlns:p14="http://schemas.microsoft.com/office/powerpoint/2010/main" val="39045711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Craft a Compelling Call-to-Action</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normAutofit/>
          </a:bodyPr>
          <a:lstStyle/>
          <a:p>
            <a:pPr marL="342900" lvl="0" indent="-342900">
              <a:lnSpc>
                <a:spcPct val="110000"/>
              </a:lnSpc>
              <a:buSzPts val="1000"/>
              <a:buFont typeface="Arial" panose="020B0604020202020204" pitchFamily="34" charset="0"/>
              <a:buChar char="●"/>
            </a:pPr>
            <a:r>
              <a:rPr lang="en-GB" sz="1800" b="1" dirty="0">
                <a:effectLst/>
                <a:latin typeface="Arial" panose="020B0604020202020204" pitchFamily="34" charset="0"/>
                <a:ea typeface="Arial" panose="020B0604020202020204" pitchFamily="34" charset="0"/>
                <a:cs typeface="Noto Sans Symbols"/>
              </a:rPr>
              <a:t>Action-Oriented</a:t>
            </a:r>
            <a:r>
              <a:rPr lang="en-GB" sz="1800" dirty="0">
                <a:effectLst/>
                <a:latin typeface="Arial" panose="020B0604020202020204" pitchFamily="34" charset="0"/>
                <a:ea typeface="Arial" panose="020B0604020202020204" pitchFamily="34" charset="0"/>
                <a:cs typeface="Noto Sans Symbols"/>
              </a:rPr>
              <a:t>: "Shop Now" - This CTA prompts immediate action, directing recipients to explore products or services.</a:t>
            </a:r>
            <a:endParaRPr lang="en-GB" sz="1800" dirty="0">
              <a:effectLst/>
              <a:latin typeface="Noto Sans Symbols"/>
              <a:ea typeface="Noto Sans Symbols"/>
              <a:cs typeface="Noto Sans Symbols"/>
            </a:endParaRPr>
          </a:p>
          <a:p>
            <a:pPr marL="342900" lvl="0" indent="-342900">
              <a:lnSpc>
                <a:spcPct val="110000"/>
              </a:lnSpc>
              <a:buSzPts val="1000"/>
              <a:buFont typeface="Arial" panose="020B0604020202020204" pitchFamily="34" charset="0"/>
              <a:buChar char="●"/>
            </a:pPr>
            <a:r>
              <a:rPr lang="en-GB" sz="1800" b="1" dirty="0">
                <a:effectLst/>
                <a:latin typeface="Arial" panose="020B0604020202020204" pitchFamily="34" charset="0"/>
                <a:ea typeface="Arial" panose="020B0604020202020204" pitchFamily="34" charset="0"/>
                <a:cs typeface="Noto Sans Symbols"/>
              </a:rPr>
              <a:t>Benefit-Focused</a:t>
            </a:r>
            <a:r>
              <a:rPr lang="en-GB" sz="1800" dirty="0">
                <a:effectLst/>
                <a:latin typeface="Arial" panose="020B0604020202020204" pitchFamily="34" charset="0"/>
                <a:ea typeface="Arial" panose="020B0604020202020204" pitchFamily="34" charset="0"/>
                <a:cs typeface="Noto Sans Symbols"/>
              </a:rPr>
              <a:t>: "Get 20% Off Your First Order" - This CTA highlights a specific benefit, enticing recipients with a discount to encourage engagement.</a:t>
            </a:r>
            <a:endParaRPr lang="en-GB" sz="1800" dirty="0">
              <a:effectLst/>
              <a:latin typeface="Noto Sans Symbols"/>
              <a:ea typeface="Noto Sans Symbols"/>
              <a:cs typeface="Noto Sans Symbols"/>
            </a:endParaRPr>
          </a:p>
          <a:p>
            <a:pPr marL="342900" lvl="0" indent="-342900">
              <a:lnSpc>
                <a:spcPct val="110000"/>
              </a:lnSpc>
              <a:buSzPts val="1000"/>
              <a:buFont typeface="Arial" panose="020B0604020202020204" pitchFamily="34" charset="0"/>
              <a:buChar char="●"/>
            </a:pPr>
            <a:r>
              <a:rPr lang="en-GB" sz="1800" b="1" dirty="0">
                <a:effectLst/>
                <a:latin typeface="Arial" panose="020B0604020202020204" pitchFamily="34" charset="0"/>
                <a:ea typeface="Arial" panose="020B0604020202020204" pitchFamily="34" charset="0"/>
                <a:cs typeface="Noto Sans Symbols"/>
              </a:rPr>
              <a:t>Urgency-Driven</a:t>
            </a:r>
            <a:r>
              <a:rPr lang="en-GB" sz="1800" dirty="0">
                <a:effectLst/>
                <a:latin typeface="Arial" panose="020B0604020202020204" pitchFamily="34" charset="0"/>
                <a:ea typeface="Arial" panose="020B0604020202020204" pitchFamily="34" charset="0"/>
                <a:cs typeface="Noto Sans Symbols"/>
              </a:rPr>
              <a:t>: "Limited Time Offer - Claim Your Spot Today!" - This CTA creates urgency, motivating recipients to act swiftly before missing out on an opportunity.</a:t>
            </a:r>
            <a:endParaRPr lang="en-GB" sz="1800" dirty="0">
              <a:effectLst/>
              <a:latin typeface="Noto Sans Symbols"/>
              <a:ea typeface="Noto Sans Symbols"/>
              <a:cs typeface="Noto Sans Symbols"/>
            </a:endParaRPr>
          </a:p>
          <a:p>
            <a:pPr marL="342900" lvl="0" indent="-342900">
              <a:lnSpc>
                <a:spcPct val="110000"/>
              </a:lnSpc>
              <a:buSzPts val="1000"/>
              <a:buFont typeface="Arial" panose="020B0604020202020204" pitchFamily="34" charset="0"/>
              <a:buChar char="●"/>
            </a:pPr>
            <a:r>
              <a:rPr lang="en-GB" sz="1800" b="1" dirty="0">
                <a:effectLst/>
                <a:latin typeface="Arial" panose="020B0604020202020204" pitchFamily="34" charset="0"/>
                <a:ea typeface="Arial" panose="020B0604020202020204" pitchFamily="34" charset="0"/>
                <a:cs typeface="Noto Sans Symbols"/>
              </a:rPr>
              <a:t>Personalized</a:t>
            </a:r>
            <a:r>
              <a:rPr lang="en-GB" sz="1800" dirty="0">
                <a:effectLst/>
                <a:latin typeface="Arial" panose="020B0604020202020204" pitchFamily="34" charset="0"/>
                <a:ea typeface="Arial" panose="020B0604020202020204" pitchFamily="34" charset="0"/>
                <a:cs typeface="Noto Sans Symbols"/>
              </a:rPr>
              <a:t>: "Discover Recommendations Just for You" - This CTA tailors the experience, encouraging recipients to explore personalized suggestions or content.</a:t>
            </a:r>
            <a:endParaRPr lang="en-GB" sz="1800" dirty="0">
              <a:effectLst/>
              <a:latin typeface="Noto Sans Symbols"/>
              <a:ea typeface="Noto Sans Symbols"/>
              <a:cs typeface="Noto Sans Symbols"/>
            </a:endParaRPr>
          </a:p>
          <a:p>
            <a:pPr marL="342900" lvl="0" indent="-342900">
              <a:lnSpc>
                <a:spcPct val="110000"/>
              </a:lnSpc>
              <a:buSzPts val="1000"/>
              <a:buFont typeface="Arial" panose="020B0604020202020204" pitchFamily="34" charset="0"/>
              <a:buChar char="●"/>
            </a:pPr>
            <a:r>
              <a:rPr lang="en-GB" sz="1800" b="1" dirty="0">
                <a:effectLst/>
                <a:latin typeface="Arial" panose="020B0604020202020204" pitchFamily="34" charset="0"/>
                <a:ea typeface="Arial" panose="020B0604020202020204" pitchFamily="34" charset="0"/>
                <a:cs typeface="Noto Sans Symbols"/>
              </a:rPr>
              <a:t>Engagement-Driven</a:t>
            </a:r>
            <a:r>
              <a:rPr lang="en-GB" sz="1800" dirty="0">
                <a:effectLst/>
                <a:latin typeface="Arial" panose="020B0604020202020204" pitchFamily="34" charset="0"/>
                <a:ea typeface="Arial" panose="020B0604020202020204" pitchFamily="34" charset="0"/>
                <a:cs typeface="Noto Sans Symbols"/>
              </a:rPr>
              <a:t>: "Join the Conversation" - This CTA invites recipients to participate, encouraging them to engage in discussions, surveys, or forums.</a:t>
            </a:r>
            <a:endParaRPr lang="en-GB" sz="1800" dirty="0">
              <a:effectLst/>
              <a:latin typeface="Noto Sans Symbols"/>
              <a:ea typeface="Noto Sans Symbols"/>
              <a:cs typeface="Noto Sans Symbols"/>
            </a:endParaRPr>
          </a:p>
          <a:p>
            <a:endParaRPr lang="en-US" dirty="0"/>
          </a:p>
          <a:p>
            <a:pPr lvl="1"/>
            <a:endParaRPr lang="en-US" dirty="0"/>
          </a:p>
        </p:txBody>
      </p:sp>
    </p:spTree>
    <p:extLst>
      <p:ext uri="{BB962C8B-B14F-4D97-AF65-F5344CB8AC3E}">
        <p14:creationId xmlns:p14="http://schemas.microsoft.com/office/powerpoint/2010/main" val="2628190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Personalization Techniques</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Why personalize your emails?</a:t>
            </a:r>
          </a:p>
          <a:p>
            <a:pPr lvl="1"/>
            <a:r>
              <a:rPr lang="en-US" dirty="0"/>
              <a:t>Increased relevance</a:t>
            </a:r>
          </a:p>
          <a:p>
            <a:pPr lvl="1"/>
            <a:r>
              <a:rPr lang="en-US" dirty="0"/>
              <a:t>Improved engagement and conversion</a:t>
            </a:r>
          </a:p>
          <a:p>
            <a:pPr lvl="1"/>
            <a:r>
              <a:rPr lang="en-US" dirty="0"/>
              <a:t>Enhanced customer experience</a:t>
            </a:r>
          </a:p>
          <a:p>
            <a:r>
              <a:rPr lang="en-US" dirty="0"/>
              <a:t>Techniques:</a:t>
            </a:r>
          </a:p>
          <a:p>
            <a:pPr lvl="1"/>
            <a:r>
              <a:rPr lang="en-US" dirty="0"/>
              <a:t>Personalized subject lines and email copy</a:t>
            </a:r>
          </a:p>
          <a:p>
            <a:pPr lvl="1"/>
            <a:r>
              <a:rPr lang="en-US" dirty="0"/>
              <a:t>Segmentation</a:t>
            </a:r>
          </a:p>
          <a:p>
            <a:pPr lvl="1"/>
            <a:r>
              <a:rPr lang="en-US" dirty="0"/>
              <a:t>Dynamic content</a:t>
            </a:r>
          </a:p>
          <a:p>
            <a:pPr lvl="1"/>
            <a:r>
              <a:rPr lang="en-US" dirty="0"/>
              <a:t>Behavioral triggers and automation</a:t>
            </a:r>
          </a:p>
          <a:p>
            <a:pPr lvl="1"/>
            <a:r>
              <a:rPr lang="en-US" dirty="0"/>
              <a:t>Dynamic recommendations</a:t>
            </a:r>
          </a:p>
          <a:p>
            <a:pPr lvl="1"/>
            <a:endParaRPr lang="en-US" dirty="0"/>
          </a:p>
          <a:p>
            <a:pPr marL="457200" lvl="1" indent="0">
              <a:buNone/>
            </a:pPr>
            <a:endParaRPr lang="en-US" dirty="0"/>
          </a:p>
          <a:p>
            <a:endParaRPr lang="en-US" dirty="0"/>
          </a:p>
          <a:p>
            <a:pPr lvl="1"/>
            <a:endParaRPr lang="en-US" dirty="0"/>
          </a:p>
        </p:txBody>
      </p:sp>
    </p:spTree>
    <p:extLst>
      <p:ext uri="{BB962C8B-B14F-4D97-AF65-F5344CB8AC3E}">
        <p14:creationId xmlns:p14="http://schemas.microsoft.com/office/powerpoint/2010/main" val="3606314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Conclusion</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pPr>
              <a:lnSpc>
                <a:spcPct val="100000"/>
              </a:lnSpc>
            </a:pPr>
            <a:r>
              <a:rPr lang="en-GB" sz="2400" dirty="0">
                <a:solidFill>
                  <a:srgbClr val="000000"/>
                </a:solidFill>
                <a:effectLst/>
                <a:ea typeface="Arial" panose="020B0604020202020204" pitchFamily="34" charset="0"/>
              </a:rPr>
              <a:t>Know your audience – so you can tailor your content to their wants, needs, desires, pain points, etc</a:t>
            </a:r>
            <a:endParaRPr lang="en-GB" sz="2400" dirty="0">
              <a:effectLst/>
              <a:ea typeface="Calibri" panose="020F0502020204030204" pitchFamily="34" charset="0"/>
            </a:endParaRPr>
          </a:p>
          <a:p>
            <a:pPr>
              <a:lnSpc>
                <a:spcPct val="100000"/>
              </a:lnSpc>
            </a:pPr>
            <a:r>
              <a:rPr lang="en-GB" sz="2400" dirty="0">
                <a:solidFill>
                  <a:srgbClr val="000000"/>
                </a:solidFill>
                <a:effectLst/>
                <a:ea typeface="Arial" panose="020B0604020202020204" pitchFamily="34" charset="0"/>
              </a:rPr>
              <a:t>Make sure you use compelling subject lines to maximize your open rates. Don’t be afraid to experiment!</a:t>
            </a:r>
            <a:endParaRPr lang="en-GB" sz="2400" dirty="0">
              <a:effectLst/>
              <a:ea typeface="Calibri" panose="020F0502020204030204" pitchFamily="34" charset="0"/>
            </a:endParaRPr>
          </a:p>
          <a:p>
            <a:pPr>
              <a:lnSpc>
                <a:spcPct val="100000"/>
              </a:lnSpc>
            </a:pPr>
            <a:r>
              <a:rPr lang="en-GB" sz="2400" dirty="0">
                <a:solidFill>
                  <a:srgbClr val="000000"/>
                </a:solidFill>
                <a:effectLst/>
                <a:ea typeface="Arial" panose="020B0604020202020204" pitchFamily="34" charset="0"/>
              </a:rPr>
              <a:t>Be clear on your goals and make sure you have a compelling call-to-action</a:t>
            </a:r>
            <a:endParaRPr lang="en-GB" sz="2400" dirty="0">
              <a:effectLst/>
              <a:ea typeface="Calibri" panose="020F0502020204030204" pitchFamily="34" charset="0"/>
            </a:endParaRPr>
          </a:p>
          <a:p>
            <a:pPr>
              <a:lnSpc>
                <a:spcPct val="100000"/>
              </a:lnSpc>
            </a:pPr>
            <a:r>
              <a:rPr lang="en-GB" sz="2400" dirty="0">
                <a:solidFill>
                  <a:srgbClr val="000000"/>
                </a:solidFill>
                <a:effectLst/>
                <a:ea typeface="Arial" panose="020B0604020202020204" pitchFamily="34" charset="0"/>
              </a:rPr>
              <a:t>Personalize your emails (e.g. through name and segmentation) to make your emails more relevant and maximize your results.</a:t>
            </a:r>
            <a:endParaRPr lang="en-US" sz="2400" dirty="0"/>
          </a:p>
          <a:p>
            <a:pPr marL="457200" lvl="1" indent="0">
              <a:buNone/>
            </a:pPr>
            <a:endParaRPr lang="en-US" dirty="0"/>
          </a:p>
          <a:p>
            <a:endParaRPr lang="en-US" dirty="0"/>
          </a:p>
          <a:p>
            <a:pPr lvl="1"/>
            <a:endParaRPr lang="en-US" dirty="0"/>
          </a:p>
        </p:txBody>
      </p:sp>
    </p:spTree>
    <p:extLst>
      <p:ext uri="{BB962C8B-B14F-4D97-AF65-F5344CB8AC3E}">
        <p14:creationId xmlns:p14="http://schemas.microsoft.com/office/powerpoint/2010/main" val="976275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Learn, Practice, Implement</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The uncomfortable truth: Writing effective emails takes practice</a:t>
            </a:r>
          </a:p>
          <a:p>
            <a:r>
              <a:rPr lang="en-US" dirty="0"/>
              <a:t>Email copywriting is a skill, like anything – and one you’ll get better at over time</a:t>
            </a:r>
          </a:p>
          <a:p>
            <a:r>
              <a:rPr lang="en-US" dirty="0"/>
              <a:t>That doesn’t mean it has to be overly difficult</a:t>
            </a:r>
          </a:p>
          <a:p>
            <a:r>
              <a:rPr lang="en-US" b="1" dirty="0"/>
              <a:t>Don’t be afraid to get started!</a:t>
            </a:r>
          </a:p>
        </p:txBody>
      </p:sp>
    </p:spTree>
    <p:extLst>
      <p:ext uri="{BB962C8B-B14F-4D97-AF65-F5344CB8AC3E}">
        <p14:creationId xmlns:p14="http://schemas.microsoft.com/office/powerpoint/2010/main" val="14960719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Know Your Audience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b="1" dirty="0"/>
              <a:t>The key to effective emails</a:t>
            </a:r>
          </a:p>
          <a:p>
            <a:pPr marL="0" indent="0">
              <a:buNone/>
            </a:pPr>
            <a:endParaRPr lang="en-US" dirty="0"/>
          </a:p>
          <a:p>
            <a:r>
              <a:rPr lang="en-US" dirty="0"/>
              <a:t>The better you know your audience, the more you can tailor your emails to their needs, interests, desires and pain points</a:t>
            </a:r>
          </a:p>
        </p:txBody>
      </p:sp>
    </p:spTree>
    <p:extLst>
      <p:ext uri="{BB962C8B-B14F-4D97-AF65-F5344CB8AC3E}">
        <p14:creationId xmlns:p14="http://schemas.microsoft.com/office/powerpoint/2010/main" val="2374446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Know Your Audience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Basic research will show you:</a:t>
            </a:r>
          </a:p>
          <a:p>
            <a:pPr lvl="1"/>
            <a:r>
              <a:rPr lang="en-US" dirty="0"/>
              <a:t>The topics your audience is most interested in – so we can give them more compelling content</a:t>
            </a:r>
          </a:p>
          <a:p>
            <a:pPr lvl="1"/>
            <a:r>
              <a:rPr lang="en-US" dirty="0"/>
              <a:t>Their biggest challenges, obstacles and pain points – so we can help our audience overcome them</a:t>
            </a:r>
          </a:p>
          <a:p>
            <a:pPr lvl="1"/>
            <a:r>
              <a:rPr lang="en-US" dirty="0"/>
              <a:t>Trends within the market/niche – so we can tap into hot topics</a:t>
            </a:r>
          </a:p>
          <a:p>
            <a:pPr lvl="1"/>
            <a:r>
              <a:rPr lang="en-US" dirty="0"/>
              <a:t>What readers like about you and your content – so we can create more content in that style</a:t>
            </a:r>
          </a:p>
          <a:p>
            <a:pPr lvl="1"/>
            <a:r>
              <a:rPr lang="en-US" dirty="0"/>
              <a:t>The specific language your audience uses themselves – so we can incorporate it into our email content</a:t>
            </a:r>
          </a:p>
        </p:txBody>
      </p:sp>
    </p:spTree>
    <p:extLst>
      <p:ext uri="{BB962C8B-B14F-4D97-AF65-F5344CB8AC3E}">
        <p14:creationId xmlns:p14="http://schemas.microsoft.com/office/powerpoint/2010/main" val="2677650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Know Your Audience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Start by reviewing your existing data</a:t>
            </a:r>
          </a:p>
          <a:p>
            <a:pPr lvl="1"/>
            <a:r>
              <a:rPr lang="en-US" dirty="0"/>
              <a:t>Email analytics</a:t>
            </a:r>
          </a:p>
          <a:p>
            <a:pPr lvl="1"/>
            <a:r>
              <a:rPr lang="en-US" dirty="0"/>
              <a:t>Social media metrics</a:t>
            </a:r>
          </a:p>
          <a:p>
            <a:pPr lvl="1"/>
            <a:r>
              <a:rPr lang="en-US" dirty="0"/>
              <a:t>Website analytics</a:t>
            </a:r>
          </a:p>
          <a:p>
            <a:pPr marL="914400" lvl="2" indent="0">
              <a:buNone/>
            </a:pPr>
            <a:r>
              <a:rPr lang="en-US" dirty="0"/>
              <a:t>etc.</a:t>
            </a:r>
          </a:p>
          <a:p>
            <a:r>
              <a:rPr lang="en-US" dirty="0"/>
              <a:t>Conduct surveys</a:t>
            </a:r>
          </a:p>
          <a:p>
            <a:r>
              <a:rPr lang="en-US" dirty="0"/>
              <a:t>Look at your competitors</a:t>
            </a:r>
          </a:p>
          <a:p>
            <a:r>
              <a:rPr lang="en-US" dirty="0"/>
              <a:t>…The idea is to look for trends and patterns</a:t>
            </a:r>
          </a:p>
        </p:txBody>
      </p:sp>
    </p:spTree>
    <p:extLst>
      <p:ext uri="{BB962C8B-B14F-4D97-AF65-F5344CB8AC3E}">
        <p14:creationId xmlns:p14="http://schemas.microsoft.com/office/powerpoint/2010/main" val="3840119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Know Your Audience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Create a subscriber/buyer persona</a:t>
            </a:r>
          </a:p>
          <a:p>
            <a:pPr lvl="1"/>
            <a:r>
              <a:rPr lang="en-US" dirty="0"/>
              <a:t>A fictitious profile of what you imagine your ideal subscriber/customer to look like</a:t>
            </a:r>
          </a:p>
          <a:p>
            <a:r>
              <a:rPr lang="en-US" dirty="0"/>
              <a:t>Means you’ll know who you’re talking to every time you write an email</a:t>
            </a:r>
          </a:p>
          <a:p>
            <a:r>
              <a:rPr lang="en-US" dirty="0"/>
              <a:t>Ensure your message is always in tune with your audience</a:t>
            </a:r>
          </a:p>
          <a:p>
            <a:endParaRPr lang="en-US" dirty="0"/>
          </a:p>
          <a:p>
            <a:pPr lvl="1"/>
            <a:endParaRPr lang="en-US" dirty="0"/>
          </a:p>
        </p:txBody>
      </p:sp>
    </p:spTree>
    <p:extLst>
      <p:ext uri="{BB962C8B-B14F-4D97-AF65-F5344CB8AC3E}">
        <p14:creationId xmlns:p14="http://schemas.microsoft.com/office/powerpoint/2010/main" val="18802362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Set Your Goal</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Important to establish a goal for every email you send</a:t>
            </a:r>
          </a:p>
          <a:p>
            <a:r>
              <a:rPr lang="en-US" dirty="0"/>
              <a:t>Means you’ll know whether or not the email was a success</a:t>
            </a:r>
          </a:p>
          <a:p>
            <a:r>
              <a:rPr lang="en-US" dirty="0"/>
              <a:t>Helps you write more effective emails</a:t>
            </a:r>
          </a:p>
          <a:p>
            <a:r>
              <a:rPr lang="en-US" dirty="0"/>
              <a:t>Three basic goals of every email:</a:t>
            </a:r>
          </a:p>
          <a:p>
            <a:pPr lvl="1"/>
            <a:r>
              <a:rPr lang="en-US" dirty="0"/>
              <a:t>Maximize your open rate</a:t>
            </a:r>
          </a:p>
          <a:p>
            <a:pPr lvl="1"/>
            <a:r>
              <a:rPr lang="en-US" dirty="0"/>
              <a:t>Get openers to read and engage</a:t>
            </a:r>
          </a:p>
          <a:p>
            <a:pPr lvl="1"/>
            <a:r>
              <a:rPr lang="en-US" dirty="0"/>
              <a:t>Persuade readers to take action</a:t>
            </a:r>
          </a:p>
          <a:p>
            <a:endParaRPr lang="en-US" dirty="0"/>
          </a:p>
          <a:p>
            <a:pPr lvl="1"/>
            <a:endParaRPr lang="en-US" dirty="0"/>
          </a:p>
        </p:txBody>
      </p:sp>
    </p:spTree>
    <p:extLst>
      <p:ext uri="{BB962C8B-B14F-4D97-AF65-F5344CB8AC3E}">
        <p14:creationId xmlns:p14="http://schemas.microsoft.com/office/powerpoint/2010/main" val="12842950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9032B-375F-95D9-86A3-830C2FB31ED6}"/>
              </a:ext>
            </a:extLst>
          </p:cNvPr>
          <p:cNvSpPr>
            <a:spLocks noGrp="1"/>
          </p:cNvSpPr>
          <p:nvPr>
            <p:ph type="title"/>
          </p:nvPr>
        </p:nvSpPr>
        <p:spPr/>
        <p:txBody>
          <a:bodyPr/>
          <a:lstStyle/>
          <a:p>
            <a:r>
              <a:rPr lang="en-US" b="1" dirty="0"/>
              <a:t>Craft an Irresistible Subject Line</a:t>
            </a:r>
          </a:p>
        </p:txBody>
      </p:sp>
      <p:sp>
        <p:nvSpPr>
          <p:cNvPr id="3" name="Content Placeholder 2">
            <a:extLst>
              <a:ext uri="{FF2B5EF4-FFF2-40B4-BE49-F238E27FC236}">
                <a16:creationId xmlns:a16="http://schemas.microsoft.com/office/drawing/2014/main" id="{092A152B-542D-A0DF-B6E4-F793691986D8}"/>
              </a:ext>
            </a:extLst>
          </p:cNvPr>
          <p:cNvSpPr>
            <a:spLocks noGrp="1"/>
          </p:cNvSpPr>
          <p:nvPr>
            <p:ph idx="1"/>
          </p:nvPr>
        </p:nvSpPr>
        <p:spPr/>
        <p:txBody>
          <a:bodyPr/>
          <a:lstStyle/>
          <a:p>
            <a:r>
              <a:rPr lang="en-US" dirty="0"/>
              <a:t>Critical to your success!</a:t>
            </a:r>
          </a:p>
          <a:p>
            <a:r>
              <a:rPr lang="en-US" dirty="0"/>
              <a:t>Your ONLY chance to stand out in crowded inboxes</a:t>
            </a:r>
          </a:p>
          <a:p>
            <a:r>
              <a:rPr lang="en-US" dirty="0"/>
              <a:t>Remember: You’ll never make any money if nobody ever opens your emails!</a:t>
            </a:r>
          </a:p>
          <a:p>
            <a:r>
              <a:rPr lang="en-US" dirty="0"/>
              <a:t>Need to grab the reader’s attention from the get-go</a:t>
            </a:r>
          </a:p>
          <a:p>
            <a:endParaRPr lang="en-US" dirty="0"/>
          </a:p>
          <a:p>
            <a:pPr lvl="1"/>
            <a:endParaRPr lang="en-US" dirty="0"/>
          </a:p>
        </p:txBody>
      </p:sp>
    </p:spTree>
    <p:extLst>
      <p:ext uri="{BB962C8B-B14F-4D97-AF65-F5344CB8AC3E}">
        <p14:creationId xmlns:p14="http://schemas.microsoft.com/office/powerpoint/2010/main" val="37039628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271</TotalTime>
  <Words>1214</Words>
  <Application>Microsoft Macintosh PowerPoint</Application>
  <PresentationFormat>Widescreen</PresentationFormat>
  <Paragraphs>147</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Noto Sans Symbols</vt:lpstr>
      <vt:lpstr>Office Theme</vt:lpstr>
      <vt:lpstr>Email Copywriting Essentials</vt:lpstr>
      <vt:lpstr>The Power of Email</vt:lpstr>
      <vt:lpstr>Learn, Practice, Implement</vt:lpstr>
      <vt:lpstr>Know Your Audience</vt:lpstr>
      <vt:lpstr>Know Your Audience</vt:lpstr>
      <vt:lpstr>Know Your Audience</vt:lpstr>
      <vt:lpstr>Know Your Audience</vt:lpstr>
      <vt:lpstr>Set Your Goal</vt:lpstr>
      <vt:lpstr>Craft an Irresistible Subject Line</vt:lpstr>
      <vt:lpstr>Craft an Irresistible Subject Line</vt:lpstr>
      <vt:lpstr>Craft an Irresistible Subject Line</vt:lpstr>
      <vt:lpstr>Craft an Irresistible Subject Line</vt:lpstr>
      <vt:lpstr>Craft an Irresistible Subject Line</vt:lpstr>
      <vt:lpstr>Craft an Irresistible Subject Line</vt:lpstr>
      <vt:lpstr>Craft an Irresistible Subject Line</vt:lpstr>
      <vt:lpstr>Craft an Irresistible Subject Line</vt:lpstr>
      <vt:lpstr>Craft an Irresistible Subject Line</vt:lpstr>
      <vt:lpstr>Write Engaging Body Copy</vt:lpstr>
      <vt:lpstr>Write Engaging Body Copy</vt:lpstr>
      <vt:lpstr>Write Engaging Body Copy</vt:lpstr>
      <vt:lpstr>Craft a Compelling Call-to-Action</vt:lpstr>
      <vt:lpstr>Personalization Techniques</vt:lpstr>
      <vt:lpstr>Conclusion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List Building Unleashed</dc:title>
  <dc:subject/>
  <dc:creator/>
  <cp:keywords/>
  <dc:description/>
  <cp:lastModifiedBy>Dan Flower</cp:lastModifiedBy>
  <cp:revision>32</cp:revision>
  <dcterms:created xsi:type="dcterms:W3CDTF">2024-04-09T15:55:44Z</dcterms:created>
  <dcterms:modified xsi:type="dcterms:W3CDTF">2024-04-10T13:55:40Z</dcterms:modified>
  <cp:category/>
</cp:coreProperties>
</file>