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66" r:id="rId14"/>
    <p:sldId id="267" r:id="rId15"/>
    <p:sldId id="268" r:id="rId16"/>
    <p:sldId id="269" r:id="rId17"/>
    <p:sldId id="272" r:id="rId18"/>
    <p:sldId id="273" r:id="rId19"/>
    <p:sldId id="278" r:id="rId20"/>
    <p:sldId id="274" r:id="rId21"/>
    <p:sldId id="279" r:id="rId22"/>
    <p:sldId id="275" r:id="rId23"/>
    <p:sldId id="280" r:id="rId24"/>
    <p:sldId id="281" r:id="rId25"/>
    <p:sldId id="27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5"/>
    <p:restoredTop sz="94670"/>
  </p:normalViewPr>
  <p:slideViewPr>
    <p:cSldViewPr snapToGrid="0">
      <p:cViewPr>
        <p:scale>
          <a:sx n="43" d="100"/>
          <a:sy n="43" d="100"/>
        </p:scale>
        <p:origin x="2952" y="1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D3425-B774-4846-9253-192FE37FA1C2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DDEC4-77DA-EB4F-B565-1625BDD24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5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270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5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31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00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642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3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36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5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68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6DDEC4-77DA-EB4F-B565-1625BDD240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4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E555-0792-BBF9-99E5-12CAE998C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1A9901-5543-B9E0-0FCC-8C359373CC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6A70-0A9D-B84D-729E-F54060C6A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30183-0F49-73E5-FDB3-0BD48A0D0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2C278-B2FF-F701-ADF5-A74824F72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3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EBE67-BBAE-48B1-4077-4529B526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4FBC6-C8FD-9B17-944A-6C4064062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28EFA-96B6-EFB5-DEAE-392656089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6ECEB-9589-AB00-EF58-4AAA72FC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BF1A3-6B15-7562-947E-9E8D1E293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420709-FF92-AE77-8B55-59E46508B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6348B8-85B2-CEC3-7EFC-C766DB117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86B6C-F762-FD98-5DC7-8E854376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A0C80-9632-E5EC-214C-A57C16AD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A65DC-7FC3-A3C3-0741-201685C6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7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BF786-9E08-1E0E-5D5B-0F05C1CC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5E91B4-0561-F314-C8F1-23B96F2DA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DBA50-1AE4-AC63-7EAA-F3F5FC131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D9FAF-B046-09F0-CAD4-0AB139E74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0AB67-9047-1689-9F13-3F520218C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2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DBA95-C729-E458-9F27-B2FDD9A2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C25F4-E0C4-B845-F5D4-81FCC36DA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A1651-FB2C-CC5F-C110-77B11544F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9A929-B68A-31A6-92AB-B1ACAD455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FA7BC-114B-CC49-C321-FEAB6DA80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3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5F06C-DA76-1F0A-E975-816D01C9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05FE7-AD0A-9888-7C89-E3FFABE1B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AF572-5AFF-5C19-59AE-CB18EC970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2B3961-BEC0-A81A-82E4-6B55508D7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160CC-0D49-1A36-0BB4-B52F8F03C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C926C-E84D-5E8F-43C6-749B4CE3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6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27BB4-6468-BC52-13DB-9D2548E81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E40CC-2788-8EF3-1685-01D918778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C5B71-8BF3-4555-33D1-CD434565F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A72503-4B46-9BEF-B1E2-E7BBF8A391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53126E-D477-9554-107A-9425E855D1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3EC41-017B-AA3A-DEAA-A05CA4172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BA0DF8-1FCF-B690-EC6A-9D19F107D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8C0542-1CF2-77D4-6E11-18E051051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3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34A3-F192-80D7-066C-93AF8B70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9A983-260B-FDF4-AD86-ACE569062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53E6B-2DC7-E4D6-DC1B-47820216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BC4A7-0A22-5006-1590-C4993B46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9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B1F1A-274C-6DAA-24B6-7E5F2E66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56344-1955-421D-2F70-F07A84C6C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E4259-047A-8C48-33DF-8E39791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0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BC614-D81E-9E5A-2466-97F442D72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18560-50C7-A06A-578B-030277343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9824F-C078-209C-C749-5FFD76704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B32699-26A5-1D08-4C38-D7F1C9312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DC931-A0BF-EA44-7FD0-F6F8291F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1A0DF-7F26-A395-5DA1-DC5D4EB39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0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3102F-D2B0-8242-577B-97EDDBA44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043A3D-B20F-2F7A-24CC-C751459AD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C0D7CF-FE6E-4A82-7C91-8464F5AEE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8088E-D6FF-2FB0-39CC-5A1FB1545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3B328-2C05-DA4D-9AF5-9D57063D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047835-1371-1481-E28B-E42A8E83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6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B3F6C7-9B6C-03B3-820B-D4781CE3E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D9E2-69B2-AEE1-9AC9-001EF25F0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BAAC8-5F53-C128-2119-56BC52B147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E426D-7F98-464A-83A9-132ED59CE0D8}" type="datetimeFigureOut">
              <a:rPr lang="en-US" smtClean="0"/>
              <a:t>6/3/24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54E0D-27F3-277A-3289-8BBC2092F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C23F-9CA4-8410-4962-16E865007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AC914-883A-EE4B-877A-13FDF1860C0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3C32694C-455F-065D-ACB1-700FD34B2B0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832574" y="5807075"/>
            <a:ext cx="2438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38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758C8-61D5-6A93-5F35-357DB4943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2365" y="1122363"/>
            <a:ext cx="5307270" cy="2387600"/>
          </a:xfrm>
        </p:spPr>
        <p:txBody>
          <a:bodyPr>
            <a:normAutofit/>
          </a:bodyPr>
          <a:lstStyle/>
          <a:p>
            <a:r>
              <a:rPr lang="en-US" sz="4800" b="1" dirty="0"/>
              <a:t>Email List</a:t>
            </a:r>
            <a:br>
              <a:rPr lang="en-US" sz="4800" b="1" dirty="0"/>
            </a:br>
            <a:r>
              <a:rPr lang="en-US" sz="4800" b="1" dirty="0"/>
              <a:t>Explosion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23374-0FE4-2BB7-4A5D-F155E56C4E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14219" y="3576575"/>
            <a:ext cx="5163562" cy="1655762"/>
          </a:xfrm>
        </p:spPr>
        <p:txBody>
          <a:bodyPr/>
          <a:lstStyle/>
          <a:p>
            <a:r>
              <a:rPr lang="en-US" dirty="0"/>
              <a:t>Hot tactics for building </a:t>
            </a:r>
          </a:p>
          <a:p>
            <a:r>
              <a:rPr lang="en-US" dirty="0"/>
              <a:t>your list fast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20DFC8DB-6931-AABA-A5F4-1B20452D9C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794"/>
          <a:stretch/>
        </p:blipFill>
        <p:spPr>
          <a:xfrm>
            <a:off x="1784486" y="1357255"/>
            <a:ext cx="2565281" cy="281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53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#2: 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Landing Pages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Important things to consider: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Key value proposition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Focused call-to-action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Minimalistic design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Optimized form fields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Social proof and trust messages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Testing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042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#3: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Low-Ticket Products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Build a list of buyers – people with a proven track record of spending money.</a:t>
            </a:r>
          </a:p>
          <a:p>
            <a:pPr>
              <a:lnSpc>
                <a:spcPct val="100000"/>
              </a:lnSpc>
            </a:pPr>
            <a:r>
              <a:rPr lang="en-US" dirty="0"/>
              <a:t>Create a low-priced product and add buyers to your email list – e.g. a $7 </a:t>
            </a:r>
            <a:r>
              <a:rPr lang="en-US" dirty="0" err="1"/>
              <a:t>ebook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Doesn’t have to be a digital product – e.g. a physical book where the buyer only pays for the shipping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845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#6: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Low-Ticket Products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Let affiliates do all the hard work!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Create a low-priced offer on an affiliate marketing platform and give affiliates an attractive commission to encourage them to promote (e.g. 75% or even 100%)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Automatically add the buyer to your email list</a:t>
            </a:r>
          </a:p>
          <a:p>
            <a:pPr lvl="1">
              <a:lnSpc>
                <a:spcPct val="100000"/>
              </a:lnSpc>
            </a:pPr>
            <a:endParaRPr lang="en-GB" dirty="0">
              <a:latin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Consider creating a funnel with upsells/back-end products (e.g. a $27 course with 50% affiliate commission, a $97 membership with 25% affiliate commissions, etc)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81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#4: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Pop-Ups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Another highly effective way to present your lead magnet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Common types: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Exit-intent pop-ups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Timed pop-ups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Scroll-triggered pop-ups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Entry pop-ups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Content-upgrade pop-ups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701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#3: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Pop-Ups (cont</a:t>
            </a:r>
            <a:r>
              <a:rPr lang="en-GB" sz="3200" b="1" kern="0" dirty="0">
                <a:latin typeface="Arial" panose="020B0604020202020204" pitchFamily="34" charset="0"/>
                <a:ea typeface="Arial" panose="020B0604020202020204" pitchFamily="34" charset="0"/>
              </a:rPr>
              <a:t>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Creating your pop-up:</a:t>
            </a:r>
          </a:p>
          <a:p>
            <a:pPr lvl="1">
              <a:lnSpc>
                <a:spcPct val="100000"/>
              </a:lnSpc>
            </a:pPr>
            <a:r>
              <a:rPr lang="en-GB" dirty="0" err="1">
                <a:latin typeface="Arial" panose="020B0604020202020204" pitchFamily="34" charset="0"/>
              </a:rPr>
              <a:t>OptinMonster</a:t>
            </a:r>
            <a:endParaRPr lang="en-GB" dirty="0">
              <a:latin typeface="Arial" panose="020B060402020202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Sumo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Hello Bar</a:t>
            </a:r>
          </a:p>
          <a:p>
            <a:pPr lvl="1">
              <a:lnSpc>
                <a:spcPct val="100000"/>
              </a:lnSpc>
            </a:pPr>
            <a:r>
              <a:rPr lang="en-GB" dirty="0" err="1">
                <a:latin typeface="Arial" panose="020B0604020202020204" pitchFamily="34" charset="0"/>
              </a:rPr>
              <a:t>ConvertFlow</a:t>
            </a:r>
            <a:endParaRPr lang="en-GB" dirty="0">
              <a:latin typeface="Arial" panose="020B0604020202020204" pitchFamily="34" charset="0"/>
            </a:endParaRPr>
          </a:p>
          <a:p>
            <a:pPr marL="914400" lvl="2" indent="0">
              <a:lnSpc>
                <a:spcPct val="100000"/>
              </a:lnSpc>
              <a:buNone/>
            </a:pPr>
            <a:r>
              <a:rPr lang="en-GB" dirty="0">
                <a:latin typeface="Arial" panose="020B0604020202020204" pitchFamily="34" charset="0"/>
              </a:rPr>
              <a:t>etc.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26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#5: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Content Upgrades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For example – offering the reader an opportunity to get more content at the end of a blog in return for signing up to your email list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Related download – like a free cheat sheet or resource checklist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Offer additional value that enhances the original content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Builds trust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Content upgrade tools include </a:t>
            </a:r>
            <a:r>
              <a:rPr lang="en-GB" dirty="0" err="1">
                <a:latin typeface="Arial" panose="020B0604020202020204" pitchFamily="34" charset="0"/>
              </a:rPr>
              <a:t>Optin</a:t>
            </a:r>
            <a:r>
              <a:rPr lang="en-GB" dirty="0">
                <a:latin typeface="Arial" panose="020B0604020202020204" pitchFamily="34" charset="0"/>
              </a:rPr>
              <a:t> Monster, Thrive Leads, etc.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2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#6: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Contests and Giveaways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Combine an attractive prize with the excitement and urgency of a competition, and this can be a brilliant way to attract a flood of new subscribers onto your list.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Choose your prize carefully!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Other top tips for a successful contest: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Create promo materials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Promote across multiple channels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Create a sense of urgency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Ensure legal compliance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Follow up and nurture leads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24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#7: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Blogging and Guest Blogging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great way to attract your audience and encourage them to sign up to your email list.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Post high-quality articles centred on the things your audience is searching for.</a:t>
            </a:r>
            <a:endParaRPr lang="en-GB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62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#7: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Blogging and Guest Blogging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How-to guides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Listicles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Case studies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FAQs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Personal stories and experiences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Behind-the-scenes content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Industry news and updates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Product reviews/comparisons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68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#7: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Blogging and Guest Blogging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Gues</a:t>
            </a: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t blogging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Find other blogs or content sites in your niche and then write an article for that site, which can include a link to your landing page or website.</a:t>
            </a:r>
          </a:p>
          <a:p>
            <a:pPr>
              <a:lnSpc>
                <a:spcPct val="100000"/>
              </a:lnSpc>
            </a:pPr>
            <a:endParaRPr lang="en-GB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69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032B-375F-95D9-86A3-830C2FB31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Build Your Email List!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A152B-542D-A0DF-B6E4-F79369198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things to remember:</a:t>
            </a:r>
          </a:p>
          <a:p>
            <a:pPr lvl="1"/>
            <a:r>
              <a:rPr lang="en-US" dirty="0"/>
              <a:t>Email is not dead – it’s still HOT in 2024!</a:t>
            </a:r>
          </a:p>
          <a:p>
            <a:pPr lvl="1"/>
            <a:r>
              <a:rPr lang="en-US" dirty="0"/>
              <a:t>The number of email users globally continues to grow every year</a:t>
            </a:r>
          </a:p>
          <a:p>
            <a:pPr lvl="1"/>
            <a:endParaRPr lang="en-US" dirty="0"/>
          </a:p>
          <a:p>
            <a:r>
              <a:rPr lang="en-US" dirty="0"/>
              <a:t>If you want to build a successful online business, focus on building your email list</a:t>
            </a:r>
          </a:p>
        </p:txBody>
      </p:sp>
    </p:spTree>
    <p:extLst>
      <p:ext uri="{BB962C8B-B14F-4D97-AF65-F5344CB8AC3E}">
        <p14:creationId xmlns:p14="http://schemas.microsoft.com/office/powerpoint/2010/main" val="1933684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#8: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Social Media Marketing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Share valuable content on a regular basis</a:t>
            </a:r>
          </a:p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Find where your audience hangs out and concentrate on thos</a:t>
            </a: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e platforms - no need to be ‘everywhere.’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  <a:ea typeface="Arial" panose="020B0604020202020204" pitchFamily="34" charset="0"/>
              </a:rPr>
              <a:t>Content marketing and/or paid ads</a:t>
            </a:r>
          </a:p>
          <a:p>
            <a:pPr>
              <a:lnSpc>
                <a:spcPct val="100000"/>
              </a:lnSpc>
            </a:pPr>
            <a:endParaRPr lang="en-GB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GB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774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#9: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Paid Ads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Can provide faster results than organic tactics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An element of risk involved – </a:t>
            </a:r>
            <a:r>
              <a:rPr lang="en-GB" dirty="0" err="1">
                <a:latin typeface="Arial" panose="020B0604020202020204" pitchFamily="34" charset="0"/>
              </a:rPr>
              <a:t>ie</a:t>
            </a:r>
            <a:r>
              <a:rPr lang="en-GB" dirty="0">
                <a:latin typeface="Arial" panose="020B0604020202020204" pitchFamily="34" charset="0"/>
              </a:rPr>
              <a:t>. You’re spending money to run the ads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Have a well-designed strategy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Consider taking a cautious approach – e.g. launch a trial campaign with low spend and track your results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Scale up and increase spend ONLY when you know your offer converts and the campaign is profitable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261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#10: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Social Media Ads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Lead-generation ads</a:t>
            </a: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Retargeting ads</a:t>
            </a: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Lookalike audience ads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GB" sz="2800" dirty="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Platforms:</a:t>
            </a: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Facebook, Instagram, LinkedIn, Twitter/X, Pinterest, TikTok, etc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49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#11: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Newsletter Ads and Solo Ads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Newsletter ads – sponsoring or placing an ad inside another email newsletter</a:t>
            </a:r>
          </a:p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Solo ads – similar, except the entire email is dedicated to promoting your offer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065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#11: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Newsletter Ads and Solo Ads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00000"/>
              </a:lnSpc>
            </a:pPr>
            <a:r>
              <a:rPr lang="en-GB" sz="2800" dirty="0">
                <a:latin typeface="Arial" panose="020B0604020202020204" pitchFamily="34" charset="0"/>
              </a:rPr>
              <a:t>Finding advertising spots:</a:t>
            </a:r>
          </a:p>
          <a:p>
            <a:pPr lvl="2">
              <a:lnSpc>
                <a:spcPct val="100000"/>
              </a:lnSpc>
            </a:pPr>
            <a:r>
              <a:rPr lang="en-GB" sz="2400" dirty="0">
                <a:latin typeface="Arial" panose="020B0604020202020204" pitchFamily="34" charset="0"/>
              </a:rPr>
              <a:t>Solo ad marketplaces</a:t>
            </a:r>
          </a:p>
          <a:p>
            <a:pPr lvl="2">
              <a:lnSpc>
                <a:spcPct val="100000"/>
              </a:lnSpc>
            </a:pPr>
            <a:r>
              <a:rPr lang="en-GB" sz="2400" dirty="0">
                <a:latin typeface="Arial" panose="020B0604020202020204" pitchFamily="34" charset="0"/>
              </a:rPr>
              <a:t>Social media and online communities – Facebook groups, forums, etc.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353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Conclusion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Email marketing is still hugely profitable in 2024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Importance of an enticing lead magnet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Get a regular flow of visitors to your front-end offers – lots of options including free and paid traffic methods</a:t>
            </a:r>
          </a:p>
          <a:p>
            <a:pPr>
              <a:lnSpc>
                <a:spcPct val="100000"/>
              </a:lnSpc>
            </a:pPr>
            <a:r>
              <a:rPr lang="en-GB" dirty="0">
                <a:latin typeface="Arial" panose="020B0604020202020204" pitchFamily="34" charset="0"/>
              </a:rPr>
              <a:t>Craft a great offer, choose the right strategies for your audience and take consistent action</a:t>
            </a:r>
          </a:p>
          <a:p>
            <a:pPr>
              <a:lnSpc>
                <a:spcPct val="100000"/>
              </a:lnSpc>
            </a:pPr>
            <a:r>
              <a:rPr lang="en-GB">
                <a:latin typeface="Arial" panose="020B0604020202020204" pitchFamily="34" charset="0"/>
              </a:rPr>
              <a:t>Track and test </a:t>
            </a:r>
            <a:r>
              <a:rPr lang="en-GB" dirty="0">
                <a:latin typeface="Arial" panose="020B0604020202020204" pitchFamily="34" charset="0"/>
              </a:rPr>
              <a:t>as you go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GB" dirty="0">
              <a:latin typeface="Arial" panose="020B0604020202020204" pitchFamily="34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01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99DB1-9E05-7F5E-EC13-A15F3FE52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2168"/>
            <a:ext cx="10515600" cy="2852737"/>
          </a:xfrm>
        </p:spPr>
        <p:txBody>
          <a:bodyPr/>
          <a:lstStyle/>
          <a:p>
            <a:pPr algn="ctr"/>
            <a:r>
              <a:rPr lang="en-US" b="1" dirty="0"/>
              <a:t>“Ok, but how do you actually build your list?”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A2272-1778-6437-662D-AF98C156DC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011394"/>
            <a:ext cx="10515600" cy="1500187"/>
          </a:xfrm>
        </p:spPr>
        <p:txBody>
          <a:bodyPr/>
          <a:lstStyle/>
          <a:p>
            <a:pPr algn="ctr"/>
            <a:r>
              <a:rPr lang="en-US" dirty="0"/>
              <a:t>We’re going to show you a range of hot tactics and strategies….</a:t>
            </a:r>
          </a:p>
        </p:txBody>
      </p:sp>
    </p:spTree>
    <p:extLst>
      <p:ext uri="{BB962C8B-B14F-4D97-AF65-F5344CB8AC3E}">
        <p14:creationId xmlns:p14="http://schemas.microsoft.com/office/powerpoint/2010/main" val="155924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B31AA-46DB-8653-E401-20A4D1C5D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effectLst/>
                <a:ea typeface="Arial" panose="020B0604020202020204" pitchFamily="34" charset="0"/>
              </a:rPr>
              <a:t>List Building Tactic #1: </a:t>
            </a:r>
            <a:br>
              <a:rPr lang="en-GB" sz="3200" b="1" dirty="0">
                <a:effectLst/>
                <a:ea typeface="Arial" panose="020B0604020202020204" pitchFamily="34" charset="0"/>
              </a:rPr>
            </a:br>
            <a:r>
              <a:rPr lang="en-GB" sz="3200" b="1" dirty="0">
                <a:effectLst/>
                <a:ea typeface="Arial" panose="020B0604020202020204" pitchFamily="34" charset="0"/>
              </a:rPr>
              <a:t>Lead Magnets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4C982-C58A-2377-A234-FE12E3D189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A kind of bait that seeks to attract your ideal customers and make them feel compelled to sign up for your emails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Examples: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Free report, </a:t>
            </a:r>
            <a:r>
              <a:rPr lang="en-US" dirty="0" err="1"/>
              <a:t>ebook</a:t>
            </a:r>
            <a:r>
              <a:rPr lang="en-US" dirty="0"/>
              <a:t> or white paper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Free consultation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Online course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Email series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Checklist/cheat sheet/template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Free trial/demo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Access to recorded webinar</a:t>
            </a:r>
          </a:p>
        </p:txBody>
      </p:sp>
    </p:spTree>
    <p:extLst>
      <p:ext uri="{BB962C8B-B14F-4D97-AF65-F5344CB8AC3E}">
        <p14:creationId xmlns:p14="http://schemas.microsoft.com/office/powerpoint/2010/main" val="227181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3A7BA-4BF1-4171-2D99-17331CC1A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effectLst/>
                <a:ea typeface="Arial" panose="020B0604020202020204" pitchFamily="34" charset="0"/>
              </a:rPr>
              <a:t>List Building Tactic #1: </a:t>
            </a:r>
            <a:br>
              <a:rPr lang="en-GB" sz="3200" b="1" dirty="0">
                <a:effectLst/>
                <a:ea typeface="Arial" panose="020B0604020202020204" pitchFamily="34" charset="0"/>
              </a:rPr>
            </a:br>
            <a:r>
              <a:rPr lang="en-GB" sz="3200" b="1" dirty="0">
                <a:effectLst/>
                <a:ea typeface="Arial" panose="020B0604020202020204" pitchFamily="34" charset="0"/>
              </a:rPr>
              <a:t>Lead Magnets </a:t>
            </a:r>
            <a:r>
              <a:rPr lang="en-GB" sz="3200" b="1" dirty="0">
                <a:effectLst/>
              </a:rPr>
              <a:t>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43BA5-7506-95AA-15B0-4B0819284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Other options – e.g. for an ecommerce business: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Discount coupon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Free shipping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Quiz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Contest or giveaway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Free sample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Exclusive access to loyalty program</a:t>
            </a:r>
          </a:p>
        </p:txBody>
      </p:sp>
    </p:spTree>
    <p:extLst>
      <p:ext uri="{BB962C8B-B14F-4D97-AF65-F5344CB8AC3E}">
        <p14:creationId xmlns:p14="http://schemas.microsoft.com/office/powerpoint/2010/main" val="1625062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895C4-2C12-FFE7-AE5A-FB80AA93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effectLst/>
                <a:ea typeface="Arial" panose="020B0604020202020204" pitchFamily="34" charset="0"/>
              </a:rPr>
              <a:t>List Building Tactic #1: </a:t>
            </a:r>
            <a:br>
              <a:rPr lang="en-GB" sz="3200" b="1" dirty="0">
                <a:effectLst/>
                <a:ea typeface="Arial" panose="020B0604020202020204" pitchFamily="34" charset="0"/>
              </a:rPr>
            </a:br>
            <a:r>
              <a:rPr lang="en-GB" sz="3200" b="1" dirty="0">
                <a:effectLst/>
                <a:ea typeface="Arial" panose="020B0604020202020204" pitchFamily="34" charset="0"/>
              </a:rPr>
              <a:t>Lead Magnets </a:t>
            </a:r>
            <a:r>
              <a:rPr lang="en-GB" sz="3200" b="1" dirty="0">
                <a:effectLst/>
              </a:rPr>
              <a:t>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CF92C-0630-91B1-F2DB-D619128AA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Must deliver incredible value to your audience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Add value to people’s lives and provide something genuinely irresistible and useful</a:t>
            </a:r>
          </a:p>
          <a:p>
            <a:pPr>
              <a:lnSpc>
                <a:spcPct val="100000"/>
              </a:lnSpc>
            </a:pPr>
            <a:r>
              <a:rPr lang="en-US" sz="2400" b="1" dirty="0"/>
              <a:t>Value creates trust and more sales – “If the free stuff is this good, his or her paid products must be something else!”</a:t>
            </a:r>
          </a:p>
        </p:txBody>
      </p:sp>
    </p:spTree>
    <p:extLst>
      <p:ext uri="{BB962C8B-B14F-4D97-AF65-F5344CB8AC3E}">
        <p14:creationId xmlns:p14="http://schemas.microsoft.com/office/powerpoint/2010/main" val="3088759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895C4-2C12-FFE7-AE5A-FB80AA93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effectLst/>
                <a:ea typeface="Arial" panose="020B0604020202020204" pitchFamily="34" charset="0"/>
              </a:rPr>
              <a:t>List Building Tactic #1: </a:t>
            </a:r>
            <a:br>
              <a:rPr lang="en-GB" sz="3200" b="1" dirty="0">
                <a:effectLst/>
                <a:ea typeface="Arial" panose="020B0604020202020204" pitchFamily="34" charset="0"/>
              </a:rPr>
            </a:br>
            <a:r>
              <a:rPr lang="en-GB" sz="3200" b="1" dirty="0">
                <a:effectLst/>
                <a:ea typeface="Arial" panose="020B0604020202020204" pitchFamily="34" charset="0"/>
              </a:rPr>
              <a:t>Lead Magnets</a:t>
            </a:r>
            <a:r>
              <a:rPr lang="en-GB" sz="3200" b="1" dirty="0">
                <a:effectLst/>
              </a:rPr>
              <a:t> (cont.)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CF92C-0630-91B1-F2DB-D619128AA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Find out what your audience most wants/desires and give it to them</a:t>
            </a:r>
          </a:p>
          <a:p>
            <a:r>
              <a:rPr lang="en-US" dirty="0"/>
              <a:t>How to research your audience:</a:t>
            </a:r>
          </a:p>
          <a:p>
            <a:pPr lvl="1"/>
            <a:r>
              <a:rPr lang="en-US" dirty="0"/>
              <a:t>Look at any existing stats and find out what drives engagement</a:t>
            </a:r>
          </a:p>
          <a:p>
            <a:pPr lvl="2"/>
            <a:r>
              <a:rPr lang="en-US" dirty="0"/>
              <a:t>What are your most popular content pieces?</a:t>
            </a:r>
          </a:p>
          <a:p>
            <a:pPr lvl="1"/>
            <a:r>
              <a:rPr lang="en-US" dirty="0"/>
              <a:t>Check out social media, blogs, forums, online communities – anywhere you audience hangs out</a:t>
            </a:r>
          </a:p>
          <a:p>
            <a:pPr lvl="2"/>
            <a:r>
              <a:rPr lang="en-US" dirty="0"/>
              <a:t>Which content gets the most replies and reactions? What questions do people ask?</a:t>
            </a:r>
          </a:p>
          <a:p>
            <a:pPr lvl="1"/>
            <a:r>
              <a:rPr lang="en-US" dirty="0"/>
              <a:t>Ask your audience by creating surveys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01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DA9DF-0897-B65F-0587-7D88CFAF9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Lead Magnet Creation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C4879-7A25-1BBF-81DD-858DC4C25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Create or source your own lead magnet 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– a great option if you have the ability and time.</a:t>
            </a:r>
            <a:endParaRPr lang="en-GB" sz="24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Outsource your lead magnet to a writer or content creator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 – great if you have an idea but don’t want to do the work yourself.</a:t>
            </a:r>
            <a:endParaRPr lang="en-GB" sz="24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Use Private Label Rights (PLR) content 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– a good option if you want to get a head start with creating your own lead magnet and don’t want to start from scratch.</a:t>
            </a:r>
            <a:endParaRPr lang="en-GB" sz="24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●"/>
            </a:pPr>
            <a:r>
              <a:rPr lang="en-GB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Ask AI for ideas </a:t>
            </a:r>
            <a:r>
              <a:rPr lang="en-GB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Noto Sans Symbols"/>
              </a:rPr>
              <a:t>– or even get it to write your content for you. Just be sure to personalise it and add your own personality, etc. Also, don’t forget to fact-check.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7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0A32-2D5D-FA67-8816-D11E2998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List Building Tactic #2: </a:t>
            </a:r>
            <a:b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32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Landing Pages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4BAF-2FC5-FA7C-61DE-688135397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>
                <a:latin typeface="Arial" panose="020B0604020202020204" pitchFamily="34" charset="0"/>
                <a:ea typeface="Arial" panose="020B0604020202020204" pitchFamily="34" charset="0"/>
              </a:rPr>
              <a:t>A</a:t>
            </a:r>
            <a:r>
              <a:rPr lang="en-GB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basic web page that has the sole purpose of presenting an offer and (in this case) capturing the visitor’s email address</a:t>
            </a:r>
            <a:endParaRPr lang="en-GB" sz="2400" dirty="0">
              <a:effectLst/>
            </a:endParaRPr>
          </a:p>
          <a:p>
            <a:pPr>
              <a:lnSpc>
                <a:spcPct val="100000"/>
              </a:lnSpc>
            </a:pPr>
            <a:r>
              <a:rPr lang="en-GB" sz="2400" dirty="0"/>
              <a:t>Key squeeze page elements:</a:t>
            </a:r>
          </a:p>
          <a:p>
            <a:pPr lvl="1">
              <a:lnSpc>
                <a:spcPct val="100000"/>
              </a:lnSpc>
            </a:pPr>
            <a:r>
              <a:rPr lang="en-GB" sz="2000" dirty="0"/>
              <a:t>Headline – the most important part of the page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Bulleted list/sub text – giving more information on your offer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Opt-in form – so that people can join your list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Call-to-action – telling people what to do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Privacy statement – giving info on how data is handled. Check the legal requirements in your country/region.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32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1350</Words>
  <Application>Microsoft Macintosh PowerPoint</Application>
  <PresentationFormat>Widescreen</PresentationFormat>
  <Paragraphs>160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Noto Sans Symbols</vt:lpstr>
      <vt:lpstr>Office Theme</vt:lpstr>
      <vt:lpstr>Email List Explosion</vt:lpstr>
      <vt:lpstr>Let’s Build Your Email List!</vt:lpstr>
      <vt:lpstr>“Ok, but how do you actually build your list?”</vt:lpstr>
      <vt:lpstr>List Building Tactic #1:  Lead Magnets</vt:lpstr>
      <vt:lpstr>List Building Tactic #1:  Lead Magnets (cont.)</vt:lpstr>
      <vt:lpstr>List Building Tactic #1:  Lead Magnets (cont.)</vt:lpstr>
      <vt:lpstr>List Building Tactic #1:  Lead Magnets (cont.)</vt:lpstr>
      <vt:lpstr>Lead Magnet Creation</vt:lpstr>
      <vt:lpstr>List Building Tactic #2:  Landing Pages</vt:lpstr>
      <vt:lpstr>List Building Tactic #2:  Landing Pages (cont.)</vt:lpstr>
      <vt:lpstr>List Building Tactic #3: Low-Ticket Products</vt:lpstr>
      <vt:lpstr>List Building Tactic #6: Low-Ticket Products (cont.)</vt:lpstr>
      <vt:lpstr>List Building Tactic #4: Pop-Ups</vt:lpstr>
      <vt:lpstr>List Building Tactic #3: Pop-Ups (cont.)</vt:lpstr>
      <vt:lpstr>List Building Tactic #5: Content Upgrades</vt:lpstr>
      <vt:lpstr>List Building Tactic #6: Contests and Giveaways</vt:lpstr>
      <vt:lpstr>List Building Tactic #7: Blogging and Guest Blogging</vt:lpstr>
      <vt:lpstr>List Building Tactic #7: Blogging and Guest Blogging (cont.)</vt:lpstr>
      <vt:lpstr>List Building Tactic #7: Blogging and Guest Blogging (cont.)</vt:lpstr>
      <vt:lpstr>List Building Tactic #8: Social Media Marketing</vt:lpstr>
      <vt:lpstr>List Building Tactic #9: Paid Ads</vt:lpstr>
      <vt:lpstr>List Building Tactic #10: Social Media Ads</vt:lpstr>
      <vt:lpstr>List Building Tactic #11: Newsletter Ads and Solo Ads</vt:lpstr>
      <vt:lpstr>List Building Tactic #11: Newsletter Ads and Solo Ads (cont.)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Building Unleashed</dc:title>
  <dc:subject/>
  <dc:creator/>
  <cp:keywords/>
  <dc:description/>
  <cp:lastModifiedBy>Dan Flower</cp:lastModifiedBy>
  <cp:revision>26</cp:revision>
  <dcterms:created xsi:type="dcterms:W3CDTF">2024-04-09T15:55:44Z</dcterms:created>
  <dcterms:modified xsi:type="dcterms:W3CDTF">2024-06-03T15:50:35Z</dcterms:modified>
  <cp:category/>
</cp:coreProperties>
</file>