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6E555-0792-BBF9-99E5-12CAE998C8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1A9901-5543-B9E0-0FCC-8C359373C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6A70-0A9D-B84D-729E-F54060C6A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30183-0F49-73E5-FDB3-0BD48A0D0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2C278-B2FF-F701-ADF5-A74824F72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03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EBE67-BBAE-48B1-4077-4529B5261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74FBC6-C8FD-9B17-944A-6C4064062A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28EFA-96B6-EFB5-DEAE-392656089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6ECEB-9589-AB00-EF58-4AAA72FC8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BF1A3-6B15-7562-947E-9E8D1E293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43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420709-FF92-AE77-8B55-59E46508BD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6348B8-85B2-CEC3-7EFC-C766DB1171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86B6C-F762-FD98-5DC7-8E8543769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A0C80-9632-E5EC-214C-A57C16AD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A65DC-7FC3-A3C3-0741-201685C61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7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BF786-9E08-1E0E-5D5B-0F05C1CC8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E91B4-0561-F314-C8F1-23B96F2DA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DBA50-1AE4-AC63-7EAA-F3F5FC131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D9FAF-B046-09F0-CAD4-0AB139E74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0AB67-9047-1689-9F13-3F520218C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2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DBA95-C729-E458-9F27-B2FDD9A29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5C25F4-E0C4-B845-F5D4-81FCC36DA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A1651-FB2C-CC5F-C110-77B11544F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9A929-B68A-31A6-92AB-B1ACAD455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FA7BC-114B-CC49-C321-FEAB6DA80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37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5F06C-DA76-1F0A-E975-816D01C93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05FE7-AD0A-9888-7C89-E3FFABE1B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3AF572-5AFF-5C19-59AE-CB18EC970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2B3961-BEC0-A81A-82E4-6B55508D7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160CC-0D49-1A36-0BB4-B52F8F03C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1C926C-E84D-5E8F-43C6-749B4CE3A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6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27BB4-6468-BC52-13DB-9D2548E81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E40CC-2788-8EF3-1685-01D918778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9C5B71-8BF3-4555-33D1-CD434565F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A72503-4B46-9BEF-B1E2-E7BBF8A391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53126E-D477-9554-107A-9425E855D1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23EC41-017B-AA3A-DEAA-A05CA4172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BA0DF8-1FCF-B690-EC6A-9D19F107D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8C0542-1CF2-77D4-6E11-18E051051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32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34A3-F192-80D7-066C-93AF8B704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C9A983-260B-FDF4-AD86-ACE569062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A53E6B-2DC7-E4D6-DC1B-47820216A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BC4A7-0A22-5006-1590-C4993B46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09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8B1F1A-274C-6DAA-24B6-7E5F2E66A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256344-1955-421D-2F70-F07A84C6C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AE4259-047A-8C48-33DF-8E3979193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20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BC614-D81E-9E5A-2466-97F442D72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18560-50C7-A06A-578B-030277343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89824F-C078-209C-C749-5FFD767045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B32699-26A5-1D08-4C38-D7F1C9312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DC931-A0BF-EA44-7FD0-F6F8291F9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C1A0DF-7F26-A395-5DA1-DC5D4EB39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05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3102F-D2B0-8242-577B-97EDDBA44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043A3D-B20F-2F7A-24CC-C751459AD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C0D7CF-FE6E-4A82-7C91-8464F5AEED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A8088E-D6FF-2FB0-39CC-5A1FB1545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23B328-2C05-DA4D-9AF5-9D57063D7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047835-1371-1481-E28B-E42A8E839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62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B3F6C7-9B6C-03B3-820B-D4781CE3E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BD9E2-69B2-AEE1-9AC9-001EF25F0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BAAC8-5F53-C128-2119-56BC52B147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E426D-7F98-464A-83A9-132ED59CE0D8}" type="datetimeFigureOut">
              <a:rPr lang="en-US" smtClean="0"/>
              <a:t>4/9/24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54E0D-27F3-277A-3289-8BBC2092F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1C23F-9CA4-8410-4962-16E865007F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white circle with blue text&#10;&#10;Description automatically generated">
            <a:extLst>
              <a:ext uri="{FF2B5EF4-FFF2-40B4-BE49-F238E27FC236}">
                <a16:creationId xmlns:a16="http://schemas.microsoft.com/office/drawing/2014/main" id="{2393547F-5E64-15A7-C5E1-052BB51E0C1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915400" y="5523603"/>
            <a:ext cx="2438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382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758C8-61D5-6A93-5F35-357DB49438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2365" y="1122363"/>
            <a:ext cx="5307270" cy="2387600"/>
          </a:xfrm>
        </p:spPr>
        <p:txBody>
          <a:bodyPr>
            <a:normAutofit/>
          </a:bodyPr>
          <a:lstStyle/>
          <a:p>
            <a:r>
              <a:rPr lang="en-US" sz="4800" b="1" dirty="0"/>
              <a:t>List </a:t>
            </a:r>
            <a:r>
              <a:rPr lang="en-US" sz="4400" b="1" dirty="0"/>
              <a:t>Building</a:t>
            </a:r>
            <a:r>
              <a:rPr lang="en-US" sz="4800" b="1" dirty="0"/>
              <a:t> Unleashed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123374-0FE4-2BB7-4A5D-F155E56C4E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43197" y="3632333"/>
            <a:ext cx="3705606" cy="1655762"/>
          </a:xfrm>
        </p:spPr>
        <p:txBody>
          <a:bodyPr/>
          <a:lstStyle/>
          <a:p>
            <a:r>
              <a:rPr lang="en-US" dirty="0"/>
              <a:t>Build a massive email list from scratch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F4BBB03-626A-857B-BFA2-E0953A6578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3964" b="59388"/>
          <a:stretch/>
        </p:blipFill>
        <p:spPr>
          <a:xfrm>
            <a:off x="0" y="4393324"/>
            <a:ext cx="4614509" cy="2464676"/>
          </a:xfrm>
          <a:prstGeom prst="rect">
            <a:avLst/>
          </a:prstGeom>
        </p:spPr>
      </p:pic>
      <p:pic>
        <p:nvPicPr>
          <p:cNvPr id="10" name="Picture 9" descr="A white circle with blue text&#10;&#10;Description automatically generated">
            <a:extLst>
              <a:ext uri="{FF2B5EF4-FFF2-40B4-BE49-F238E27FC236}">
                <a16:creationId xmlns:a16="http://schemas.microsoft.com/office/drawing/2014/main" id="{20673897-BFED-EC84-9B01-9CCFA8D213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2460"/>
          <a:stretch/>
        </p:blipFill>
        <p:spPr>
          <a:xfrm>
            <a:off x="524435" y="2464676"/>
            <a:ext cx="2164739" cy="216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553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BBF04-C112-1E08-CACE-560068E14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STEP 3: Create Your Landing/Squeeze Page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3AF98-16A6-F011-0FE0-C550385C4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important!</a:t>
            </a:r>
          </a:p>
          <a:p>
            <a:r>
              <a:rPr lang="en-US" dirty="0"/>
              <a:t>Needs to grab people’s attention and “sell” your free offer</a:t>
            </a:r>
          </a:p>
          <a:p>
            <a:r>
              <a:rPr lang="en-US" dirty="0"/>
              <a:t>Should be optimized for conversions</a:t>
            </a:r>
          </a:p>
          <a:p>
            <a:r>
              <a:rPr lang="en-US" dirty="0"/>
              <a:t>Test, test and test again!</a:t>
            </a:r>
          </a:p>
          <a:p>
            <a:pPr lvl="1"/>
            <a:r>
              <a:rPr lang="en-US" dirty="0"/>
              <a:t>Higher conversions = more subscribers from the same traffic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740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2E3E9-EAC5-9321-CA52-A0C5F2271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Create Your Landing/Squeeze Page (cont.)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0A38F-9167-E711-8D7B-D2F0960FE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components:</a:t>
            </a:r>
          </a:p>
          <a:p>
            <a:pPr lvl="1"/>
            <a:r>
              <a:rPr lang="en-US" dirty="0"/>
              <a:t>Headline and subheading (very important)</a:t>
            </a:r>
          </a:p>
          <a:p>
            <a:pPr lvl="1"/>
            <a:r>
              <a:rPr lang="en-US" dirty="0"/>
              <a:t>Bullet points/text (to give more detail)</a:t>
            </a:r>
          </a:p>
          <a:p>
            <a:pPr lvl="1"/>
            <a:r>
              <a:rPr lang="en-US" dirty="0"/>
              <a:t>Engaging visuals</a:t>
            </a:r>
          </a:p>
          <a:p>
            <a:pPr lvl="1"/>
            <a:r>
              <a:rPr lang="en-US" dirty="0"/>
              <a:t>Social proof</a:t>
            </a:r>
          </a:p>
          <a:p>
            <a:pPr lvl="1"/>
            <a:r>
              <a:rPr lang="en-US" dirty="0"/>
              <a:t>Sign-up form</a:t>
            </a:r>
          </a:p>
          <a:p>
            <a:pPr lvl="1"/>
            <a:r>
              <a:rPr lang="en-US" dirty="0"/>
              <a:t>GDPR compliance/privacy statement (Always conduct due diligence and check legal requirements and responsibilities)</a:t>
            </a:r>
          </a:p>
        </p:txBody>
      </p:sp>
    </p:spTree>
    <p:extLst>
      <p:ext uri="{BB962C8B-B14F-4D97-AF65-F5344CB8AC3E}">
        <p14:creationId xmlns:p14="http://schemas.microsoft.com/office/powerpoint/2010/main" val="2848864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86029-7075-75F9-1F79-CB69EDDA1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STEP 4: Going Beyond the Landing Page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70586-EB31-EF55-7C84-F0B02CD4D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Other options:</a:t>
            </a:r>
          </a:p>
          <a:p>
            <a:pPr lvl="1"/>
            <a:r>
              <a:rPr lang="en-US" dirty="0"/>
              <a:t>Opt-in form on your website – e.g. homepage, website header/footer,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Opt-in form in blog posts</a:t>
            </a:r>
          </a:p>
          <a:p>
            <a:pPr lvl="1"/>
            <a:r>
              <a:rPr lang="en-US" dirty="0"/>
              <a:t>Content upgrades</a:t>
            </a:r>
          </a:p>
          <a:p>
            <a:pPr lvl="1"/>
            <a:r>
              <a:rPr lang="en-US" dirty="0"/>
              <a:t>Pop-up, exit or slide-in forms</a:t>
            </a:r>
          </a:p>
          <a:p>
            <a:pPr lvl="1"/>
            <a:r>
              <a:rPr lang="en-US" dirty="0"/>
              <a:t>Contact page</a:t>
            </a:r>
          </a:p>
          <a:p>
            <a:pPr lvl="1"/>
            <a:r>
              <a:rPr lang="en-US" dirty="0"/>
              <a:t>Social media</a:t>
            </a:r>
          </a:p>
          <a:p>
            <a:pPr lvl="1"/>
            <a:r>
              <a:rPr lang="en-US" dirty="0"/>
              <a:t>Thank you page</a:t>
            </a:r>
          </a:p>
          <a:p>
            <a:pPr lvl="1"/>
            <a:r>
              <a:rPr lang="en-US" dirty="0"/>
              <a:t>Email signature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45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5619E-3BF0-3B99-7F7B-CE7FB13A2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STEP 5: Create Confirmation/Thank You/Download Pages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CA494-3403-A8E5-670A-551B1EB77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Double opt-in usually recommended</a:t>
            </a:r>
          </a:p>
          <a:p>
            <a:r>
              <a:rPr lang="en-US" dirty="0"/>
              <a:t>Gives people access to their freebie</a:t>
            </a:r>
          </a:p>
          <a:p>
            <a:r>
              <a:rPr lang="en-US" dirty="0"/>
              <a:t>Consider replacing default autoresponder pages with your own – opportunity to present an upsell offer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890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1B142-A18A-507F-2E68-7A85875E9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Upsells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0C931-8725-FCE5-B935-9B97BBDBE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money as you build your list!</a:t>
            </a:r>
          </a:p>
          <a:p>
            <a:r>
              <a:rPr lang="en-US" dirty="0"/>
              <a:t>Low-priced products can work well – but test what works for you</a:t>
            </a:r>
          </a:p>
          <a:p>
            <a:r>
              <a:rPr lang="en-US" dirty="0"/>
              <a:t>Make it something relevant and enticing</a:t>
            </a:r>
          </a:p>
        </p:txBody>
      </p:sp>
    </p:spTree>
    <p:extLst>
      <p:ext uri="{BB962C8B-B14F-4D97-AF65-F5344CB8AC3E}">
        <p14:creationId xmlns:p14="http://schemas.microsoft.com/office/powerpoint/2010/main" val="3704938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4C66C-38A6-5956-A4B0-2BAB073FE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Email Deliverability Changes – February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DBA89-8192-61CF-2F09-41BAAA856C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Google/Gmail and Yahoo now require all bulk email senders to adhere to a few basic rules:</a:t>
            </a:r>
          </a:p>
          <a:p>
            <a:pPr marL="0" indent="0">
              <a:buNone/>
            </a:pPr>
            <a:endParaRPr lang="en-US" sz="2400" dirty="0"/>
          </a:p>
          <a:p>
            <a:pPr lvl="1"/>
            <a:r>
              <a:rPr lang="en-US" dirty="0"/>
              <a:t>Stay below a spam rate threshold of 0.3%</a:t>
            </a:r>
          </a:p>
          <a:p>
            <a:pPr lvl="1"/>
            <a:r>
              <a:rPr lang="en-US" dirty="0"/>
              <a:t>Allow one-click unsubscribes</a:t>
            </a:r>
          </a:p>
          <a:p>
            <a:pPr lvl="1"/>
            <a:r>
              <a:rPr lang="en-US" dirty="0"/>
              <a:t>Authenticate your sending domain name with SPF and DKIM</a:t>
            </a:r>
          </a:p>
          <a:p>
            <a:pPr lvl="1"/>
            <a:r>
              <a:rPr lang="en-US" dirty="0"/>
              <a:t>Publish a DMARC Policy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2400" dirty="0"/>
              <a:t>The rules apply to all senders, no matter what email marketing platform you are using.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530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63D1B-D001-DC7F-E4F3-74606DD60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STEP 6: Create Email Welcome Sequence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CDA81-947F-3F95-F041-D7214CB25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Introduces you/your business/your brand</a:t>
            </a:r>
          </a:p>
          <a:p>
            <a:r>
              <a:rPr lang="en-US" dirty="0"/>
              <a:t>Tells them what they should expect to receive</a:t>
            </a:r>
          </a:p>
          <a:p>
            <a:r>
              <a:rPr lang="en-US" dirty="0"/>
              <a:t>Promotes your products or services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737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6D2CE-549A-3A31-234B-EE3E2C424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Crafting Compelling Emails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74E27-83CC-78A6-1272-EC85E8AA0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value through content</a:t>
            </a:r>
          </a:p>
          <a:p>
            <a:r>
              <a:rPr lang="en-US" dirty="0"/>
              <a:t>Importance of storytelling</a:t>
            </a:r>
          </a:p>
          <a:p>
            <a:r>
              <a:rPr lang="en-US" dirty="0"/>
              <a:t>Engaging subject lines</a:t>
            </a:r>
          </a:p>
          <a:p>
            <a:pPr lvl="1"/>
            <a:r>
              <a:rPr lang="en-US" dirty="0"/>
              <a:t>Avoid clickbait but helps if you create intrigue, urgency,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Personalization</a:t>
            </a:r>
          </a:p>
          <a:p>
            <a:r>
              <a:rPr lang="en-US" dirty="0"/>
              <a:t>Images</a:t>
            </a:r>
          </a:p>
          <a:p>
            <a:r>
              <a:rPr lang="en-US" dirty="0"/>
              <a:t>Test, test, test!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48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2E609-EFDE-690B-E493-78E5B594B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Traffic Generation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E1EAB-FC3C-03E9-396D-3D8851CAE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Free traffic:</a:t>
            </a:r>
          </a:p>
          <a:p>
            <a:pPr lvl="1"/>
            <a:r>
              <a:rPr lang="en-US" dirty="0"/>
              <a:t>Social media</a:t>
            </a:r>
          </a:p>
          <a:p>
            <a:pPr lvl="2"/>
            <a:r>
              <a:rPr lang="en-US" dirty="0"/>
              <a:t>Facebook</a:t>
            </a:r>
          </a:p>
          <a:p>
            <a:pPr lvl="2"/>
            <a:r>
              <a:rPr lang="en-US" dirty="0"/>
              <a:t>X/Twitter</a:t>
            </a:r>
          </a:p>
          <a:p>
            <a:pPr lvl="2"/>
            <a:r>
              <a:rPr lang="en-US" dirty="0"/>
              <a:t>TikTok</a:t>
            </a:r>
          </a:p>
          <a:p>
            <a:pPr lvl="2"/>
            <a:r>
              <a:rPr lang="en-US" dirty="0"/>
              <a:t>Pinterest</a:t>
            </a:r>
          </a:p>
          <a:p>
            <a:pPr lvl="2"/>
            <a:r>
              <a:rPr lang="en-US" dirty="0"/>
              <a:t>YouTube</a:t>
            </a:r>
          </a:p>
          <a:p>
            <a:pPr lvl="1"/>
            <a:r>
              <a:rPr lang="en-US" dirty="0"/>
              <a:t>Blogging and content marketing</a:t>
            </a:r>
          </a:p>
          <a:p>
            <a:pPr lvl="1"/>
            <a:r>
              <a:rPr lang="en-US" dirty="0" err="1"/>
              <a:t>Adswaps</a:t>
            </a:r>
            <a:endParaRPr lang="en-US" dirty="0"/>
          </a:p>
          <a:p>
            <a:pPr lvl="1"/>
            <a:r>
              <a:rPr lang="en-US" dirty="0"/>
              <a:t>Webinars and online workshops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1030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C4EFA-81F7-9F76-AF10-1322F209F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Traffic Generation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8E4C6C-0E2D-9361-5C3F-697A7C46B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Paid traffic:</a:t>
            </a:r>
          </a:p>
          <a:p>
            <a:pPr lvl="1"/>
            <a:r>
              <a:rPr lang="en-US" dirty="0"/>
              <a:t>Start small and scale! Keep a close eye on your metrics to ensure campaign is successful before scaling up.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Social media ads</a:t>
            </a:r>
          </a:p>
          <a:p>
            <a:pPr lvl="1"/>
            <a:r>
              <a:rPr lang="en-US" dirty="0"/>
              <a:t>Solo ads, 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967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032B-375F-95D9-86A3-830C2FB31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Money Is in the List!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A152B-542D-A0DF-B6E4-F79369198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Email marketing is still highly effective in 2024…</a:t>
            </a:r>
          </a:p>
          <a:p>
            <a:r>
              <a:rPr lang="en-US" dirty="0"/>
              <a:t>Yet it is often ignored by newbies who chase shiny objects.</a:t>
            </a:r>
          </a:p>
          <a:p>
            <a:r>
              <a:rPr lang="en-US" dirty="0"/>
              <a:t>For many marketers, email IS their business!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6847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1A6F0-2060-8D96-71D3-2A2D90969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0F760-AD1D-67E4-EAA5-4FF4B4D86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building and email marketing still highly effective if you do it right</a:t>
            </a:r>
          </a:p>
          <a:p>
            <a:r>
              <a:rPr lang="en-US" dirty="0"/>
              <a:t>Focus on what your audience wants/desires</a:t>
            </a:r>
          </a:p>
          <a:p>
            <a:r>
              <a:rPr lang="en-US" dirty="0"/>
              <a:t>Spend time creating an irresistible lead magnet and opt-in page</a:t>
            </a:r>
          </a:p>
          <a:p>
            <a:r>
              <a:rPr lang="en-US" dirty="0"/>
              <a:t>Keep a close eye on your metrics and test</a:t>
            </a:r>
          </a:p>
        </p:txBody>
      </p:sp>
    </p:spTree>
    <p:extLst>
      <p:ext uri="{BB962C8B-B14F-4D97-AF65-F5344CB8AC3E}">
        <p14:creationId xmlns:p14="http://schemas.microsoft.com/office/powerpoint/2010/main" val="524350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EE88-FEE1-2907-1C75-20F9997FB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Why Build an Email List?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9E87C-BA22-89E3-1DEE-DF60876FB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 results on tap!</a:t>
            </a:r>
          </a:p>
          <a:p>
            <a:r>
              <a:rPr lang="en-US" dirty="0"/>
              <a:t>Highly effective –generating an average Return on Investment (ROI) of $30+ for every $1 spent.</a:t>
            </a:r>
          </a:p>
          <a:p>
            <a:r>
              <a:rPr lang="en-US" dirty="0"/>
              <a:t>Unlike social media, you own your list.</a:t>
            </a:r>
          </a:p>
          <a:p>
            <a:r>
              <a:rPr lang="en-US" dirty="0"/>
              <a:t>Email marketing can be automated – giving you the potential to make sales while you sleep.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732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421A9-61CA-E911-01D4-BCE186793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it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F7E0C-24D3-FD95-B42E-03D5F26E9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We’ll be setting up a simple opt-in funnel to capture subscribers and put them on our email list.</a:t>
            </a:r>
          </a:p>
          <a:p>
            <a:r>
              <a:rPr lang="en-US" dirty="0"/>
              <a:t>You will need:</a:t>
            </a:r>
          </a:p>
          <a:p>
            <a:pPr lvl="1"/>
            <a:r>
              <a:rPr lang="en-US" dirty="0"/>
              <a:t>An enticing lead magnet</a:t>
            </a:r>
          </a:p>
          <a:p>
            <a:pPr lvl="1"/>
            <a:r>
              <a:rPr lang="en-US" dirty="0"/>
              <a:t>Landing/squeeze page</a:t>
            </a:r>
          </a:p>
          <a:p>
            <a:pPr lvl="1"/>
            <a:r>
              <a:rPr lang="en-US" dirty="0"/>
              <a:t>Confirmation page</a:t>
            </a:r>
          </a:p>
          <a:p>
            <a:pPr lvl="1"/>
            <a:r>
              <a:rPr lang="en-US" dirty="0"/>
              <a:t>Upsell (optional)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37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jpg" descr="A diagram of a website&#10;&#10;Description automatically generated">
            <a:extLst>
              <a:ext uri="{FF2B5EF4-FFF2-40B4-BE49-F238E27FC236}">
                <a16:creationId xmlns:a16="http://schemas.microsoft.com/office/drawing/2014/main" id="{D5C4D137-9DB8-751F-06D7-4E79A5B2C1B8}"/>
              </a:ext>
            </a:extLst>
          </p:cNvPr>
          <p:cNvPicPr/>
          <p:nvPr/>
        </p:nvPicPr>
        <p:blipFill rotWithShape="1">
          <a:blip r:embed="rId2"/>
          <a:srcRect l="23707" r="23362"/>
          <a:stretch/>
        </p:blipFill>
        <p:spPr>
          <a:xfrm>
            <a:off x="2078349" y="494271"/>
            <a:ext cx="6647935" cy="586945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615480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D63F0-F276-F162-8D92-78F02D380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STEP 1: Choose an Autoresponder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3B627-1A32-E637-E398-4EF31687C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Quite simply, this is the tool you will use to create your email campaigns as well as capture, store and manage your subscribers.</a:t>
            </a:r>
          </a:p>
          <a:p>
            <a:r>
              <a:rPr lang="en-US" dirty="0"/>
              <a:t>Popular options include:</a:t>
            </a:r>
          </a:p>
          <a:p>
            <a:pPr lvl="1"/>
            <a:r>
              <a:rPr lang="en-US" dirty="0" err="1"/>
              <a:t>Aweber</a:t>
            </a:r>
            <a:endParaRPr lang="en-US" dirty="0"/>
          </a:p>
          <a:p>
            <a:pPr lvl="1"/>
            <a:r>
              <a:rPr lang="en-US" dirty="0" err="1"/>
              <a:t>GetResponse</a:t>
            </a:r>
            <a:endParaRPr lang="en-US" dirty="0"/>
          </a:p>
          <a:p>
            <a:pPr lvl="1"/>
            <a:r>
              <a:rPr lang="en-US" dirty="0" err="1"/>
              <a:t>ConvertKit</a:t>
            </a:r>
            <a:endParaRPr lang="en-US" dirty="0"/>
          </a:p>
          <a:p>
            <a:pPr lvl="1"/>
            <a:r>
              <a:rPr lang="en-US" dirty="0" err="1"/>
              <a:t>MailerLite</a:t>
            </a:r>
            <a:endParaRPr lang="en-US" dirty="0"/>
          </a:p>
          <a:p>
            <a:pPr lvl="1"/>
            <a:r>
              <a:rPr lang="en-US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787438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0AE51-BCA1-CC59-C1E3-89F654641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STEP 2: Create or Source a Lead Magnet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99F3E-B92F-D8C3-23AE-F97053ACC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Something you will give away for free to entice people to subscribe</a:t>
            </a:r>
          </a:p>
          <a:p>
            <a:r>
              <a:rPr lang="en-US" b="1" dirty="0"/>
              <a:t>Must be something </a:t>
            </a:r>
            <a:r>
              <a:rPr lang="en-US" b="1" u="sng" dirty="0"/>
              <a:t>valuable!</a:t>
            </a:r>
          </a:p>
          <a:p>
            <a:pPr lvl="1"/>
            <a:r>
              <a:rPr lang="en-US" dirty="0"/>
              <a:t>Higher conversion rate</a:t>
            </a:r>
          </a:p>
          <a:p>
            <a:pPr lvl="1"/>
            <a:r>
              <a:rPr lang="en-US" dirty="0"/>
              <a:t>More likely to engage with your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2106995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9D31E-0EE5-80C6-AD12-02765A6B6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Create or Source a Lead Magnet (cont.)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3942B-0D00-D47D-D20B-3A1545F6F7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Lead magnet ideas:</a:t>
            </a:r>
          </a:p>
          <a:p>
            <a:pPr lvl="1"/>
            <a:r>
              <a:rPr lang="en-US" dirty="0"/>
              <a:t>Downloadable </a:t>
            </a:r>
            <a:r>
              <a:rPr lang="en-US" dirty="0" err="1"/>
              <a:t>ebook</a:t>
            </a:r>
            <a:r>
              <a:rPr lang="en-US" dirty="0"/>
              <a:t> or report</a:t>
            </a:r>
          </a:p>
          <a:p>
            <a:pPr lvl="1"/>
            <a:r>
              <a:rPr lang="en-US" dirty="0"/>
              <a:t>Video or audio course</a:t>
            </a:r>
          </a:p>
          <a:p>
            <a:pPr lvl="1"/>
            <a:r>
              <a:rPr lang="en-US" dirty="0"/>
              <a:t>Email course</a:t>
            </a:r>
          </a:p>
          <a:p>
            <a:pPr lvl="1"/>
            <a:r>
              <a:rPr lang="en-US" dirty="0"/>
              <a:t>Online webinar or workshop</a:t>
            </a:r>
          </a:p>
          <a:p>
            <a:pPr lvl="1"/>
            <a:r>
              <a:rPr lang="en-US" dirty="0"/>
              <a:t>Access to a private community/group</a:t>
            </a:r>
          </a:p>
          <a:p>
            <a:pPr lvl="1"/>
            <a:r>
              <a:rPr lang="en-US" dirty="0"/>
              <a:t>Checklists</a:t>
            </a:r>
          </a:p>
          <a:p>
            <a:pPr lvl="1"/>
            <a:r>
              <a:rPr lang="en-US" dirty="0"/>
              <a:t>Cheat sheets</a:t>
            </a:r>
          </a:p>
          <a:p>
            <a:pPr lvl="1"/>
            <a:r>
              <a:rPr lang="en-US" dirty="0"/>
              <a:t>Templates</a:t>
            </a:r>
          </a:p>
          <a:p>
            <a:pPr lvl="1"/>
            <a:r>
              <a:rPr lang="en-US" dirty="0"/>
              <a:t>Discounts/coupons</a:t>
            </a:r>
          </a:p>
          <a:p>
            <a:pPr lvl="1"/>
            <a:r>
              <a:rPr lang="en-US" dirty="0"/>
              <a:t>Free trials/samples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19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3FB53-DA9B-B7FD-6149-9E85AC71B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Create or Source a Lead Magnet (cont.)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17057-147D-1872-3C61-B0FD2623A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Must be something:</a:t>
            </a:r>
          </a:p>
          <a:p>
            <a:pPr lvl="1"/>
            <a:r>
              <a:rPr lang="en-US" dirty="0"/>
              <a:t>Valuable</a:t>
            </a:r>
          </a:p>
          <a:p>
            <a:pPr lvl="1"/>
            <a:r>
              <a:rPr lang="en-US" dirty="0"/>
              <a:t>Relevant to your target audience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“What would you sign up for?”</a:t>
            </a:r>
          </a:p>
        </p:txBody>
      </p:sp>
    </p:spTree>
    <p:extLst>
      <p:ext uri="{BB962C8B-B14F-4D97-AF65-F5344CB8AC3E}">
        <p14:creationId xmlns:p14="http://schemas.microsoft.com/office/powerpoint/2010/main" val="1981015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736</Words>
  <Application>Microsoft Macintosh PowerPoint</Application>
  <PresentationFormat>Widescreen</PresentationFormat>
  <Paragraphs>124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Arial</vt:lpstr>
      <vt:lpstr>Office Theme</vt:lpstr>
      <vt:lpstr>List Building Unleashed</vt:lpstr>
      <vt:lpstr>The Money Is in the List!</vt:lpstr>
      <vt:lpstr>Why Build an Email List?</vt:lpstr>
      <vt:lpstr>How it Works</vt:lpstr>
      <vt:lpstr>PowerPoint Presentation</vt:lpstr>
      <vt:lpstr>STEP 1: Choose an Autoresponder </vt:lpstr>
      <vt:lpstr>STEP 2: Create or Source a Lead Magnet</vt:lpstr>
      <vt:lpstr>Create or Source a Lead Magnet (cont.)</vt:lpstr>
      <vt:lpstr>Create or Source a Lead Magnet (cont.)</vt:lpstr>
      <vt:lpstr>STEP 3: Create Your Landing/Squeeze Page</vt:lpstr>
      <vt:lpstr>Create Your Landing/Squeeze Page (cont.)</vt:lpstr>
      <vt:lpstr>STEP 4: Going Beyond the Landing Page</vt:lpstr>
      <vt:lpstr>STEP 5: Create Confirmation/Thank You/Download Pages</vt:lpstr>
      <vt:lpstr>Upsells</vt:lpstr>
      <vt:lpstr>Email Deliverability Changes – February 2024</vt:lpstr>
      <vt:lpstr>STEP 6: Create Email Welcome Sequence</vt:lpstr>
      <vt:lpstr>Crafting Compelling Emails</vt:lpstr>
      <vt:lpstr>Traffic Generation</vt:lpstr>
      <vt:lpstr>Traffic Generation (cont.)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Building Unleashed</dc:title>
  <dc:subject/>
  <dc:creator/>
  <cp:keywords/>
  <dc:description/>
  <cp:lastModifiedBy>Dan Flower</cp:lastModifiedBy>
  <cp:revision>17</cp:revision>
  <dcterms:created xsi:type="dcterms:W3CDTF">2024-04-09T15:55:44Z</dcterms:created>
  <dcterms:modified xsi:type="dcterms:W3CDTF">2024-04-09T17:27:51Z</dcterms:modified>
  <cp:category/>
</cp:coreProperties>
</file>